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9" r:id="rId3"/>
    <p:sldId id="260" r:id="rId4"/>
    <p:sldId id="261" r:id="rId5"/>
    <p:sldId id="257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5">
          <p15:clr>
            <a:srgbClr val="A4A3A4"/>
          </p15:clr>
        </p15:guide>
        <p15:guide id="2" pos="5612">
          <p15:clr>
            <a:srgbClr val="A4A3A4"/>
          </p15:clr>
        </p15:guide>
        <p15:guide id="3" pos="4085">
          <p15:clr>
            <a:srgbClr val="A4A3A4"/>
          </p15:clr>
        </p15:guide>
        <p15:guide id="4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431F"/>
    <a:srgbClr val="B85437"/>
    <a:srgbClr val="563D36"/>
    <a:srgbClr val="9E715F"/>
    <a:srgbClr val="B0A09C"/>
    <a:srgbClr val="E68A71"/>
    <a:srgbClr val="3D2966"/>
    <a:srgbClr val="AB84B3"/>
    <a:srgbClr val="3C4C65"/>
    <a:srgbClr val="A639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534" y="84"/>
      </p:cViewPr>
      <p:guideLst>
        <p:guide orient="horz" pos="705"/>
        <p:guide pos="5612"/>
        <p:guide pos="4085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-503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5FDED-9808-2145-B21E-E47DA86996FE}" type="datetimeFigureOut">
              <a:rPr lang="en-US" smtClean="0"/>
              <a:t>2/22/2018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C2110-F9BA-5949-A42B-CE3DC41F23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1999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B3269-F868-1148-8D0F-00224D62984F}" type="datetimeFigureOut">
              <a:rPr lang="en-US" smtClean="0"/>
              <a:t>2/22/2018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83670-0D61-9349-97AC-A9731AA75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8241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83670-0D61-9349-97AC-A9731AA75D9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861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liverio_PPT_Template-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7262" y="3422664"/>
            <a:ext cx="4140469" cy="1982154"/>
          </a:xfrm>
        </p:spPr>
        <p:txBody>
          <a:bodyPr>
            <a:noAutofit/>
          </a:bodyPr>
          <a:lstStyle>
            <a:lvl1pPr marL="0" indent="0" algn="ctr">
              <a:buNone/>
              <a:defRPr sz="3500" b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2"/>
          </p:nvPr>
        </p:nvSpPr>
        <p:spPr>
          <a:xfrm>
            <a:off x="5007697" y="1465263"/>
            <a:ext cx="4136303" cy="1708160"/>
          </a:xfrm>
        </p:spPr>
        <p:txBody>
          <a:bodyPr>
            <a:noAutofit/>
          </a:bodyPr>
          <a:lstStyle>
            <a:lvl1pPr marL="0" indent="0" algn="ctr">
              <a:buNone/>
              <a:defRPr sz="4000" b="1" baseline="0">
                <a:solidFill>
                  <a:srgbClr val="B6431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5547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liverio_PPT_Template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60704"/>
          </a:xfrm>
          <a:noFill/>
          <a:ln>
            <a:noFill/>
          </a:ln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3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3" y="1231266"/>
            <a:ext cx="8229600" cy="4894898"/>
          </a:xfrm>
        </p:spPr>
        <p:txBody>
          <a:bodyPr/>
          <a:lstStyle>
            <a:lvl1pPr>
              <a:buClr>
                <a:srgbClr val="B6431F"/>
              </a:buClr>
              <a:defRPr sz="2600" b="0" i="0">
                <a:latin typeface="Arial"/>
                <a:cs typeface="Arial"/>
              </a:defRPr>
            </a:lvl1pPr>
            <a:lvl2pPr>
              <a:buClr>
                <a:srgbClr val="B6431F"/>
              </a:buClr>
              <a:defRPr sz="2400" b="0" i="0">
                <a:latin typeface="Arial"/>
                <a:cs typeface="Arial"/>
              </a:defRPr>
            </a:lvl2pPr>
            <a:lvl3pPr>
              <a:buClr>
                <a:srgbClr val="B6431F"/>
              </a:buClr>
              <a:defRPr sz="2200" b="0" i="0">
                <a:latin typeface="Arial"/>
                <a:cs typeface="Arial"/>
              </a:defRPr>
            </a:lvl3pPr>
            <a:lvl4pPr>
              <a:buClr>
                <a:srgbClr val="B6431F"/>
              </a:buClr>
              <a:defRPr b="0" i="0">
                <a:latin typeface="Arial"/>
                <a:cs typeface="Arial"/>
              </a:defRPr>
            </a:lvl4pPr>
            <a:lvl5pPr>
              <a:buClr>
                <a:srgbClr val="B6431F"/>
              </a:buCl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937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liverio_PPT_Template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1060704"/>
          </a:xfrm>
          <a:noFill/>
          <a:ln>
            <a:noFill/>
          </a:ln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3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Key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3" y="1231266"/>
            <a:ext cx="8229600" cy="4894898"/>
          </a:xfrm>
        </p:spPr>
        <p:txBody>
          <a:bodyPr>
            <a:normAutofit/>
          </a:bodyPr>
          <a:lstStyle>
            <a:lvl1pPr marL="457200" indent="-457200">
              <a:buClr>
                <a:srgbClr val="B6431F"/>
              </a:buClr>
              <a:buFont typeface="Arial" panose="020B0604020202020204" pitchFamily="34" charset="0"/>
              <a:buChar char="•"/>
              <a:defRPr sz="2600" b="0" i="0">
                <a:latin typeface="Arial"/>
                <a:cs typeface="Arial"/>
              </a:defRPr>
            </a:lvl1pPr>
            <a:lvl2pPr marL="800100" indent="-342900">
              <a:buClr>
                <a:srgbClr val="B6431F"/>
              </a:buClr>
              <a:buFont typeface="Arial" panose="020B0604020202020204" pitchFamily="34" charset="0"/>
              <a:buChar char="•"/>
              <a:defRPr sz="2600" b="0" i="0">
                <a:latin typeface="Arial"/>
                <a:cs typeface="Arial"/>
              </a:defRPr>
            </a:lvl2pPr>
            <a:lvl3pPr marL="1257300" indent="-342900">
              <a:buClr>
                <a:srgbClr val="B6431F"/>
              </a:buClr>
              <a:buFont typeface="Arial" panose="020B0604020202020204" pitchFamily="34" charset="0"/>
              <a:buChar char="•"/>
              <a:defRPr sz="2400" b="0" i="0">
                <a:latin typeface="Arial"/>
                <a:cs typeface="Arial"/>
              </a:defRPr>
            </a:lvl3pPr>
            <a:lvl4pPr marL="1714500" indent="-342900">
              <a:buClr>
                <a:srgbClr val="B6431F"/>
              </a:buClr>
              <a:buFont typeface="Arial" panose="020B0604020202020204" pitchFamily="34" charset="0"/>
              <a:buChar char="•"/>
              <a:defRPr sz="2400" b="0" i="0">
                <a:latin typeface="Arial"/>
                <a:cs typeface="Arial"/>
              </a:defRPr>
            </a:lvl4pPr>
            <a:lvl5pPr marL="2171700" indent="-342900">
              <a:buClr>
                <a:srgbClr val="B6431F"/>
              </a:buClr>
              <a:buFont typeface="Arial" panose="020B0604020202020204" pitchFamily="34" charset="0"/>
              <a:buChar char="•"/>
              <a:defRPr sz="24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8092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liverio_PPT_Template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60704"/>
          </a:xfrm>
          <a:noFill/>
          <a:ln>
            <a:noFill/>
          </a:ln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3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3" y="1231266"/>
            <a:ext cx="8229600" cy="4894898"/>
          </a:xfrm>
        </p:spPr>
        <p:txBody>
          <a:bodyPr/>
          <a:lstStyle>
            <a:lvl1pPr marL="0" indent="0">
              <a:buClr>
                <a:srgbClr val="B6431F"/>
              </a:buClr>
              <a:buNone/>
              <a:defRPr sz="3800" b="0" i="0">
                <a:latin typeface="Arial"/>
                <a:cs typeface="Arial"/>
              </a:defRPr>
            </a:lvl1pPr>
            <a:lvl2pPr marL="1371600" indent="-914400">
              <a:buClr>
                <a:srgbClr val="B6431F"/>
              </a:buClr>
              <a:buFont typeface="+mj-lt"/>
              <a:buNone/>
              <a:defRPr sz="3200" b="0" i="0">
                <a:latin typeface="Arial"/>
                <a:cs typeface="Arial"/>
              </a:defRPr>
            </a:lvl2pPr>
            <a:lvl3pPr marL="1371600" indent="-457200">
              <a:buClr>
                <a:srgbClr val="B6431F"/>
              </a:buClr>
              <a:buFont typeface="+mj-lt"/>
              <a:buAutoNum type="arabicPeriod"/>
              <a:defRPr sz="2600" b="0" i="0">
                <a:latin typeface="Arial"/>
                <a:cs typeface="Arial"/>
              </a:defRPr>
            </a:lvl3pPr>
            <a:lvl4pPr marL="1828800" indent="-457200">
              <a:buClr>
                <a:srgbClr val="B6431F"/>
              </a:buClr>
              <a:buFont typeface="+mj-lt"/>
              <a:buAutoNum type="arabicPeriod"/>
              <a:defRPr sz="2600" b="0" i="0">
                <a:latin typeface="Arial"/>
                <a:cs typeface="Arial"/>
              </a:defRPr>
            </a:lvl4pPr>
            <a:lvl5pPr marL="2286000" indent="-457200">
              <a:buClr>
                <a:srgbClr val="B6431F"/>
              </a:buClr>
              <a:buFont typeface="+mj-lt"/>
              <a:buAutoNum type="arabicPeriod"/>
              <a:defRPr sz="26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14436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 Op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liverio_PPT_Template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60704"/>
          </a:xfrm>
          <a:noFill/>
          <a:ln>
            <a:noFill/>
          </a:ln>
        </p:spPr>
        <p:txBody>
          <a:bodyPr anchor="ctr" anchorCtr="0">
            <a:normAutofit/>
          </a:bodyPr>
          <a:lstStyle>
            <a:lvl1pPr algn="l">
              <a:lnSpc>
                <a:spcPct val="100000"/>
              </a:lnSpc>
              <a:defRPr sz="3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3" y="1231266"/>
            <a:ext cx="8229600" cy="4894898"/>
          </a:xfrm>
        </p:spPr>
        <p:txBody>
          <a:bodyPr/>
          <a:lstStyle>
            <a:lvl1pPr marL="0" indent="0">
              <a:buClr>
                <a:srgbClr val="B6431F"/>
              </a:buClr>
              <a:buNone/>
              <a:defRPr sz="3600" b="0" i="0">
                <a:latin typeface="Arial"/>
                <a:cs typeface="Arial"/>
              </a:defRPr>
            </a:lvl1pPr>
            <a:lvl2pPr marL="914400" indent="-457200">
              <a:buClr>
                <a:srgbClr val="B6431F"/>
              </a:buClr>
              <a:buFont typeface="+mj-lt"/>
              <a:buAutoNum type="arabicPeriod"/>
              <a:defRPr sz="2600" b="0" i="0">
                <a:latin typeface="Arial"/>
                <a:cs typeface="Arial"/>
              </a:defRPr>
            </a:lvl2pPr>
            <a:lvl3pPr marL="1371600" indent="-457200">
              <a:buClr>
                <a:srgbClr val="B6431F"/>
              </a:buClr>
              <a:buFont typeface="+mj-lt"/>
              <a:buAutoNum type="arabicPeriod"/>
              <a:defRPr sz="2600" b="0" i="0">
                <a:latin typeface="Arial"/>
                <a:cs typeface="Arial"/>
              </a:defRPr>
            </a:lvl3pPr>
            <a:lvl4pPr marL="1828800" indent="-457200">
              <a:buClr>
                <a:srgbClr val="B6431F"/>
              </a:buClr>
              <a:buFont typeface="+mj-lt"/>
              <a:buAutoNum type="arabicPeriod"/>
              <a:defRPr sz="2600" b="0" i="0">
                <a:latin typeface="Arial"/>
                <a:cs typeface="Arial"/>
              </a:defRPr>
            </a:lvl4pPr>
            <a:lvl5pPr marL="2286000" indent="-457200">
              <a:buClr>
                <a:srgbClr val="B6431F"/>
              </a:buClr>
              <a:buFont typeface="+mj-lt"/>
              <a:buAutoNum type="arabicPeriod"/>
              <a:defRPr sz="26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0405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iverio_PPT_Template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4440"/>
            <a:ext cx="4038600" cy="4892040"/>
          </a:xfrm>
        </p:spPr>
        <p:txBody>
          <a:bodyPr/>
          <a:lstStyle>
            <a:lvl1pPr>
              <a:buClr>
                <a:srgbClr val="B6431F"/>
              </a:buClr>
              <a:defRPr sz="2600">
                <a:latin typeface="Arial"/>
                <a:cs typeface="Arial"/>
              </a:defRPr>
            </a:lvl1pPr>
            <a:lvl2pPr>
              <a:buClr>
                <a:srgbClr val="B6431F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B6431F"/>
              </a:buClr>
              <a:defRPr sz="2200">
                <a:latin typeface="Arial"/>
                <a:cs typeface="Arial"/>
              </a:defRPr>
            </a:lvl3pPr>
            <a:lvl4pPr>
              <a:buClr>
                <a:srgbClr val="B6431F"/>
              </a:buClr>
              <a:defRPr sz="2000">
                <a:latin typeface="Arial"/>
                <a:cs typeface="Arial"/>
              </a:defRPr>
            </a:lvl4pPr>
            <a:lvl5pPr>
              <a:buClr>
                <a:srgbClr val="B6431F"/>
              </a:buClr>
              <a:defRPr sz="20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34440"/>
            <a:ext cx="4038600" cy="4892040"/>
          </a:xfrm>
        </p:spPr>
        <p:txBody>
          <a:bodyPr/>
          <a:lstStyle>
            <a:lvl1pPr>
              <a:buClr>
                <a:srgbClr val="B6431F"/>
              </a:buClr>
              <a:defRPr sz="2600">
                <a:latin typeface="Arial"/>
                <a:cs typeface="Arial"/>
              </a:defRPr>
            </a:lvl1pPr>
            <a:lvl2pPr>
              <a:buClr>
                <a:srgbClr val="B6431F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B6431F"/>
              </a:buClr>
              <a:defRPr sz="2200">
                <a:latin typeface="Arial"/>
                <a:cs typeface="Arial"/>
              </a:defRPr>
            </a:lvl3pPr>
            <a:lvl4pPr>
              <a:buClr>
                <a:srgbClr val="B6431F"/>
              </a:buClr>
              <a:defRPr sz="2000">
                <a:latin typeface="Arial"/>
                <a:cs typeface="Arial"/>
              </a:defRPr>
            </a:lvl4pPr>
            <a:lvl5pPr>
              <a:buClr>
                <a:srgbClr val="B6431F"/>
              </a:buClr>
              <a:defRPr sz="20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60704"/>
          </a:xfrm>
          <a:noFill/>
          <a:ln>
            <a:noFill/>
          </a:ln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3000" b="0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206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3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6356354"/>
            <a:ext cx="2895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3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5F8B6-4AEF-1F4D-AC2D-D10919A1A6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84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1" r:id="rId4"/>
    <p:sldLayoutId id="2147483662" r:id="rId5"/>
    <p:sldLayoutId id="2147483660" r:id="rId6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3C5AA8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3C5AA8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3C5AA8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3C5AA8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3C5AA8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Office Competencies</a:t>
            </a:r>
            <a:endParaRPr lang="en-US" sz="35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en-US" sz="4000" dirty="0"/>
              <a:t>Chapter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1428" y="656145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518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8524C-AC2F-4C2A-8946-39BDD609A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44700-8055-438B-A4CE-94B429D25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total quality management</a:t>
            </a:r>
          </a:p>
          <a:p>
            <a:r>
              <a:rPr lang="en-US" dirty="0"/>
              <a:t>continuous improvement</a:t>
            </a:r>
          </a:p>
          <a:p>
            <a:r>
              <a:rPr lang="en-US" dirty="0"/>
              <a:t>ethics</a:t>
            </a:r>
          </a:p>
          <a:p>
            <a:r>
              <a:rPr lang="en-US" dirty="0"/>
              <a:t>e-commerce</a:t>
            </a:r>
          </a:p>
          <a:p>
            <a:r>
              <a:rPr lang="en-US" dirty="0"/>
              <a:t>diversity</a:t>
            </a:r>
          </a:p>
          <a:p>
            <a:r>
              <a:rPr lang="en-US" dirty="0"/>
              <a:t>productivity</a:t>
            </a:r>
          </a:p>
          <a:p>
            <a:r>
              <a:rPr lang="en-US" dirty="0"/>
              <a:t>personality</a:t>
            </a:r>
          </a:p>
          <a:p>
            <a:r>
              <a:rPr lang="en-US" dirty="0"/>
              <a:t>character</a:t>
            </a:r>
          </a:p>
          <a:p>
            <a:r>
              <a:rPr lang="en-US" dirty="0"/>
              <a:t>integrity</a:t>
            </a:r>
          </a:p>
        </p:txBody>
      </p:sp>
    </p:spTree>
    <p:extLst>
      <p:ext uri="{BB962C8B-B14F-4D97-AF65-F5344CB8AC3E}">
        <p14:creationId xmlns:p14="http://schemas.microsoft.com/office/powerpoint/2010/main" val="3481862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EC505-233E-4A7A-A166-8D0A5C3D9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Influence Expectations for Employees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9B107-DED0-4285-A098-02454633C3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Total Quality Management</a:t>
            </a:r>
          </a:p>
          <a:p>
            <a:pPr lvl="1"/>
            <a:r>
              <a:rPr lang="en-US" b="1" dirty="0"/>
              <a:t>Total quality management</a:t>
            </a:r>
            <a:r>
              <a:rPr lang="en-US" dirty="0"/>
              <a:t> means establishing and maintaining high standards in how work is done.</a:t>
            </a:r>
          </a:p>
          <a:p>
            <a:pPr lvl="1"/>
            <a:r>
              <a:rPr lang="en-US" dirty="0"/>
              <a:t>Continuous Improvement</a:t>
            </a:r>
          </a:p>
          <a:p>
            <a:pPr lvl="2"/>
            <a:r>
              <a:rPr lang="en-US" b="1" dirty="0"/>
              <a:t>Continuous improvement </a:t>
            </a:r>
            <a:r>
              <a:rPr lang="en-US" dirty="0"/>
              <a:t>means being alert at all times to ways of working more productively.</a:t>
            </a:r>
          </a:p>
          <a:p>
            <a:pPr lvl="1"/>
            <a:r>
              <a:rPr lang="en-US" dirty="0"/>
              <a:t>Customer Satisfaction</a:t>
            </a:r>
          </a:p>
          <a:p>
            <a:r>
              <a:rPr lang="en-US" dirty="0"/>
              <a:t>Ethical Standards</a:t>
            </a:r>
          </a:p>
          <a:p>
            <a:pPr lvl="1"/>
            <a:r>
              <a:rPr lang="en-US" b="1" dirty="0"/>
              <a:t>Ethics</a:t>
            </a:r>
            <a:r>
              <a:rPr lang="en-US" dirty="0"/>
              <a:t> are moral standards or values reflected in behavior.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192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EC505-233E-4A7A-A166-8D0A5C3D9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Influence Expectations for Employees</a:t>
            </a:r>
            <a:r>
              <a:rPr lang="en-US" sz="1800" dirty="0"/>
              <a:t> </a:t>
            </a:r>
            <a:r>
              <a:rPr lang="en-US" sz="1800" i="1" dirty="0"/>
              <a:t>(continued)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9B107-DED0-4285-A098-02454633C3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Responsible Teamwork</a:t>
            </a:r>
          </a:p>
          <a:p>
            <a:r>
              <a:rPr lang="en-US" dirty="0"/>
              <a:t>Diversity in the Global Marketplace</a:t>
            </a:r>
          </a:p>
          <a:p>
            <a:pPr lvl="1"/>
            <a:r>
              <a:rPr lang="en-US" b="1" dirty="0"/>
              <a:t>E-commerce</a:t>
            </a:r>
            <a:r>
              <a:rPr lang="en-US" dirty="0"/>
              <a:t> is business conducted electronically, as in buying and selling on the World Wide Web.</a:t>
            </a:r>
          </a:p>
          <a:p>
            <a:pPr lvl="1"/>
            <a:r>
              <a:rPr lang="en-US" b="1" dirty="0"/>
              <a:t>Diversity </a:t>
            </a:r>
            <a:r>
              <a:rPr lang="en-US" dirty="0"/>
              <a:t>is the quality or state of having differences or variety.</a:t>
            </a:r>
          </a:p>
        </p:txBody>
      </p:sp>
    </p:spTree>
    <p:extLst>
      <p:ext uri="{BB962C8B-B14F-4D97-AF65-F5344CB8AC3E}">
        <p14:creationId xmlns:p14="http://schemas.microsoft.com/office/powerpoint/2010/main" val="1560722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20527-821B-449C-A72A-4FE5FBF42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Expectations for Employees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8E5ED-C6BE-4FD0-9C27-B0DEF7DA2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Reliability</a:t>
            </a:r>
          </a:p>
          <a:p>
            <a:r>
              <a:rPr lang="en-US" dirty="0"/>
              <a:t>Productivity</a:t>
            </a:r>
          </a:p>
          <a:p>
            <a:pPr lvl="1"/>
            <a:r>
              <a:rPr lang="en-US" b="1" dirty="0"/>
              <a:t>Productivity</a:t>
            </a:r>
            <a:r>
              <a:rPr lang="en-US" dirty="0"/>
              <a:t> is a measure of the amount of quality work done in a certain amount of time.</a:t>
            </a:r>
          </a:p>
          <a:p>
            <a:r>
              <a:rPr lang="en-US" dirty="0"/>
              <a:t>Independence in Learning</a:t>
            </a:r>
          </a:p>
          <a:p>
            <a:r>
              <a:rPr lang="en-US" dirty="0"/>
              <a:t>Developing Competencies</a:t>
            </a:r>
          </a:p>
        </p:txBody>
      </p:sp>
    </p:spTree>
    <p:extLst>
      <p:ext uri="{BB962C8B-B14F-4D97-AF65-F5344CB8AC3E}">
        <p14:creationId xmlns:p14="http://schemas.microsoft.com/office/powerpoint/2010/main" val="611102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01A48-D361-48B4-B2A2-AC711B84E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Qualities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ABCF2-6CE7-4BB0-AEE6-4DD83A16C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Personality </a:t>
            </a:r>
            <a:r>
              <a:rPr lang="en-US" dirty="0"/>
              <a:t>is the combination of traits that distinguishes one person from another.</a:t>
            </a:r>
          </a:p>
          <a:p>
            <a:r>
              <a:rPr lang="en-US" dirty="0"/>
              <a:t>Character</a:t>
            </a:r>
          </a:p>
          <a:p>
            <a:pPr lvl="1"/>
            <a:r>
              <a:rPr lang="en-US" b="1" dirty="0"/>
              <a:t>Character </a:t>
            </a:r>
            <a:r>
              <a:rPr lang="en-US" dirty="0"/>
              <a:t>is a set of basic values and principles that are reflected in a person’s behavior.</a:t>
            </a:r>
          </a:p>
          <a:p>
            <a:pPr lvl="1"/>
            <a:r>
              <a:rPr lang="en-US" b="1" dirty="0"/>
              <a:t>Integrity </a:t>
            </a:r>
            <a:r>
              <a:rPr lang="en-US" dirty="0"/>
              <a:t>means honesty and trustworthiness.</a:t>
            </a:r>
          </a:p>
          <a:p>
            <a:r>
              <a:rPr lang="en-US" dirty="0"/>
              <a:t>Self-Acceptance</a:t>
            </a:r>
          </a:p>
          <a:p>
            <a:r>
              <a:rPr lang="en-US" dirty="0"/>
              <a:t>Maturity</a:t>
            </a:r>
          </a:p>
        </p:txBody>
      </p:sp>
    </p:spTree>
    <p:extLst>
      <p:ext uri="{BB962C8B-B14F-4D97-AF65-F5344CB8AC3E}">
        <p14:creationId xmlns:p14="http://schemas.microsoft.com/office/powerpoint/2010/main" val="3478333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DFCD7-E8CF-4D36-86E4-94C3C68D3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Competencies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9B421-C2B6-40BB-AE4E-310F802FB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60425" indent="-860425"/>
            <a:r>
              <a:rPr lang="en-US" b="1" dirty="0">
                <a:solidFill>
                  <a:srgbClr val="B6431F"/>
                </a:solidFill>
              </a:rPr>
              <a:t>2-1</a:t>
            </a:r>
            <a:r>
              <a:rPr lang="en-US" dirty="0"/>
              <a:t> Employment Outlook</a:t>
            </a:r>
          </a:p>
          <a:p>
            <a:pPr marL="860425" indent="-860425"/>
            <a:r>
              <a:rPr lang="en-US" b="1" dirty="0">
                <a:solidFill>
                  <a:srgbClr val="B6431F"/>
                </a:solidFill>
              </a:rPr>
              <a:t>2-2</a:t>
            </a:r>
            <a:r>
              <a:rPr lang="en-US" dirty="0"/>
              <a:t> Employment Competencies</a:t>
            </a:r>
          </a:p>
        </p:txBody>
      </p:sp>
    </p:spTree>
    <p:extLst>
      <p:ext uri="{BB962C8B-B14F-4D97-AF65-F5344CB8AC3E}">
        <p14:creationId xmlns:p14="http://schemas.microsoft.com/office/powerpoint/2010/main" val="2724437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0685E-D456-450A-AC77-E08804DE2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2-1 Employment Outlook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96AC9-91CA-4D84-88D9-E0303E0D8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1413" indent="-1141413"/>
            <a:r>
              <a:rPr lang="en-US" dirty="0"/>
              <a:t>Objectives</a:t>
            </a:r>
          </a:p>
          <a:p>
            <a:pPr marL="1430338" lvl="1"/>
            <a:r>
              <a:rPr lang="en-US" sz="3200" dirty="0">
                <a:solidFill>
                  <a:srgbClr val="B6431F"/>
                </a:solidFill>
              </a:rPr>
              <a:t>2-1a </a:t>
            </a:r>
            <a:r>
              <a:rPr lang="en-US" dirty="0"/>
              <a:t>Explore the need for workers in the future.</a:t>
            </a:r>
            <a:endParaRPr lang="en-US" sz="3200" dirty="0"/>
          </a:p>
          <a:p>
            <a:pPr marL="1430338" lvl="1"/>
            <a:r>
              <a:rPr lang="en-US" sz="3200" dirty="0">
                <a:solidFill>
                  <a:srgbClr val="B6431F"/>
                </a:solidFill>
              </a:rPr>
              <a:t>2-1b</a:t>
            </a:r>
            <a:r>
              <a:rPr lang="en-US" dirty="0"/>
              <a:t> Identify office competencies needed in chosen careers.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6533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0E0DE-25B4-4A2C-9267-FC78148D6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8044B-DC46-41C8-9583-B00654178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projections</a:t>
            </a:r>
          </a:p>
          <a:p>
            <a:r>
              <a:rPr lang="en-US" dirty="0"/>
              <a:t>word processing</a:t>
            </a:r>
          </a:p>
          <a:p>
            <a:r>
              <a:rPr lang="en-US" dirty="0"/>
              <a:t>desktop publishing</a:t>
            </a:r>
          </a:p>
          <a:p>
            <a:r>
              <a:rPr lang="en-US" dirty="0"/>
              <a:t>proficiency</a:t>
            </a:r>
          </a:p>
          <a:p>
            <a:r>
              <a:rPr lang="en-US" dirty="0"/>
              <a:t>data processing</a:t>
            </a:r>
          </a:p>
          <a:p>
            <a:r>
              <a:rPr lang="en-US" dirty="0"/>
              <a:t>information management</a:t>
            </a:r>
          </a:p>
        </p:txBody>
      </p:sp>
    </p:spTree>
    <p:extLst>
      <p:ext uri="{BB962C8B-B14F-4D97-AF65-F5344CB8AC3E}">
        <p14:creationId xmlns:p14="http://schemas.microsoft.com/office/powerpoint/2010/main" val="1988075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National Overview of Employment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Projections</a:t>
            </a:r>
            <a:r>
              <a:rPr lang="en-US" dirty="0"/>
              <a:t> are estimates or guesses about the future based on known data.</a:t>
            </a:r>
          </a:p>
          <a:p>
            <a:r>
              <a:rPr lang="en-US" dirty="0"/>
              <a:t>Workers Face Expanded Job Responsibilities</a:t>
            </a:r>
          </a:p>
          <a:p>
            <a:r>
              <a:rPr lang="en-US" dirty="0"/>
              <a:t>Outlook for Employment of Office Workers</a:t>
            </a:r>
          </a:p>
        </p:txBody>
      </p:sp>
    </p:spTree>
    <p:extLst>
      <p:ext uri="{BB962C8B-B14F-4D97-AF65-F5344CB8AC3E}">
        <p14:creationId xmlns:p14="http://schemas.microsoft.com/office/powerpoint/2010/main" val="2077823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36D30-B9A1-4696-80D7-4C735F50C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Overview of Office Competencies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9FEFD-25AA-4AD1-BE04-DE920A84A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Word Processing</a:t>
            </a:r>
          </a:p>
          <a:p>
            <a:pPr lvl="1"/>
            <a:r>
              <a:rPr lang="en-US" b="1" dirty="0"/>
              <a:t>Word processing</a:t>
            </a:r>
            <a:r>
              <a:rPr lang="en-US" dirty="0"/>
              <a:t> is creating written documents, such as reports or letters, by using a computer and software.</a:t>
            </a:r>
          </a:p>
          <a:p>
            <a:pPr lvl="1"/>
            <a:r>
              <a:rPr lang="en-US" b="1" dirty="0"/>
              <a:t>Desktop publishing </a:t>
            </a:r>
            <a:r>
              <a:rPr lang="en-US" dirty="0"/>
              <a:t>is producing high-quality documents that include both text and graphics.</a:t>
            </a:r>
          </a:p>
          <a:p>
            <a:pPr lvl="1"/>
            <a:r>
              <a:rPr lang="en-US" dirty="0"/>
              <a:t>Basic Competencies</a:t>
            </a:r>
          </a:p>
          <a:p>
            <a:pPr lvl="2"/>
            <a:r>
              <a:rPr lang="en-US" b="1" dirty="0"/>
              <a:t>Proficiency</a:t>
            </a:r>
            <a:r>
              <a:rPr lang="en-US" dirty="0"/>
              <a:t> is the ability to perform at a satisfactory level.</a:t>
            </a:r>
          </a:p>
          <a:p>
            <a:pPr lvl="1"/>
            <a:r>
              <a:rPr lang="en-US" dirty="0"/>
              <a:t>Workers Who Need These Competencies</a:t>
            </a:r>
          </a:p>
          <a:p>
            <a:pPr lvl="1"/>
            <a:r>
              <a:rPr lang="en-US" dirty="0"/>
              <a:t>Opportunities in Office Support Services</a:t>
            </a:r>
          </a:p>
        </p:txBody>
      </p:sp>
    </p:spTree>
    <p:extLst>
      <p:ext uri="{BB962C8B-B14F-4D97-AF65-F5344CB8AC3E}">
        <p14:creationId xmlns:p14="http://schemas.microsoft.com/office/powerpoint/2010/main" val="3207924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36D30-B9A1-4696-80D7-4C735F50C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Overview of Office Competencies</a:t>
            </a:r>
            <a:r>
              <a:rPr lang="en-US" sz="1800" dirty="0"/>
              <a:t> </a:t>
            </a:r>
            <a:r>
              <a:rPr lang="en-US" sz="1800" i="1" dirty="0"/>
              <a:t>(continued)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9FEFD-25AA-4AD1-BE04-DE920A84A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Processing</a:t>
            </a:r>
          </a:p>
          <a:p>
            <a:pPr lvl="1"/>
            <a:r>
              <a:rPr lang="en-US" b="1" dirty="0"/>
              <a:t>Data processing</a:t>
            </a:r>
            <a:r>
              <a:rPr lang="en-US" dirty="0"/>
              <a:t> is collecting, organizing, analyzing, and summarizing data.</a:t>
            </a:r>
          </a:p>
          <a:p>
            <a:pPr lvl="1"/>
            <a:r>
              <a:rPr lang="en-US" dirty="0"/>
              <a:t>Basic Competencies</a:t>
            </a:r>
          </a:p>
          <a:p>
            <a:pPr lvl="1"/>
            <a:r>
              <a:rPr lang="en-US" dirty="0"/>
              <a:t>Opportunities in Office Support Services</a:t>
            </a:r>
          </a:p>
          <a:p>
            <a:r>
              <a:rPr lang="en-US" dirty="0"/>
              <a:t>Information Management and Transmission</a:t>
            </a:r>
          </a:p>
          <a:p>
            <a:pPr lvl="1"/>
            <a:r>
              <a:rPr lang="en-US" b="1" dirty="0"/>
              <a:t>Information management</a:t>
            </a:r>
            <a:r>
              <a:rPr lang="en-US" dirty="0"/>
              <a:t> refers to organizing, maintaining, and accessing data. </a:t>
            </a:r>
          </a:p>
          <a:p>
            <a:pPr lvl="1"/>
            <a:r>
              <a:rPr lang="en-US" dirty="0"/>
              <a:t>Basic Competencies</a:t>
            </a:r>
          </a:p>
          <a:p>
            <a:pPr lvl="1"/>
            <a:r>
              <a:rPr lang="en-US" dirty="0"/>
              <a:t>Workers Who Need These Skills</a:t>
            </a:r>
          </a:p>
          <a:p>
            <a:pPr lvl="1"/>
            <a:r>
              <a:rPr lang="en-US" dirty="0"/>
              <a:t>Opportunities in Office Support Services</a:t>
            </a:r>
          </a:p>
        </p:txBody>
      </p:sp>
    </p:spTree>
    <p:extLst>
      <p:ext uri="{BB962C8B-B14F-4D97-AF65-F5344CB8AC3E}">
        <p14:creationId xmlns:p14="http://schemas.microsoft.com/office/powerpoint/2010/main" val="321832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36D30-B9A1-4696-80D7-4C735F50C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Overview of Office Competencies</a:t>
            </a:r>
            <a:r>
              <a:rPr lang="en-US" sz="1800" dirty="0"/>
              <a:t> </a:t>
            </a:r>
            <a:r>
              <a:rPr lang="en-US" sz="1800" i="1" dirty="0"/>
              <a:t>(continued)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9FEFD-25AA-4AD1-BE04-DE920A84A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General Managing and Communicating</a:t>
            </a:r>
          </a:p>
          <a:p>
            <a:pPr lvl="1"/>
            <a:r>
              <a:rPr lang="en-US" dirty="0"/>
              <a:t>Basic Competencies</a:t>
            </a:r>
          </a:p>
          <a:p>
            <a:pPr lvl="1"/>
            <a:r>
              <a:rPr lang="en-US" dirty="0"/>
              <a:t>Workers Who Need These Competencies</a:t>
            </a:r>
          </a:p>
          <a:p>
            <a:pPr lvl="1"/>
            <a:r>
              <a:rPr lang="en-US" dirty="0"/>
              <a:t>Opportunities in Office Support Services</a:t>
            </a:r>
          </a:p>
          <a:p>
            <a:r>
              <a:rPr lang="en-US" dirty="0"/>
              <a:t>Your Future Prospects</a:t>
            </a:r>
          </a:p>
        </p:txBody>
      </p:sp>
    </p:spTree>
    <p:extLst>
      <p:ext uri="{BB962C8B-B14F-4D97-AF65-F5344CB8AC3E}">
        <p14:creationId xmlns:p14="http://schemas.microsoft.com/office/powerpoint/2010/main" val="932991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69BC0-D841-40D4-84E4-1176BA6FE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2-2 Employment Competencies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B27D7-77D5-4632-8124-4278F662F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Objectives</a:t>
            </a:r>
          </a:p>
          <a:p>
            <a:pPr lvl="1"/>
            <a:r>
              <a:rPr lang="en-US" dirty="0">
                <a:solidFill>
                  <a:srgbClr val="B6431F"/>
                </a:solidFill>
              </a:rPr>
              <a:t>2-2a</a:t>
            </a:r>
            <a:r>
              <a:rPr lang="en-US" dirty="0"/>
              <a:t> Explain how an organization’s goals influence the expectations for employees.</a:t>
            </a:r>
          </a:p>
          <a:p>
            <a:pPr lvl="1"/>
            <a:r>
              <a:rPr lang="en-US" dirty="0">
                <a:solidFill>
                  <a:srgbClr val="B6431F"/>
                </a:solidFill>
              </a:rPr>
              <a:t>2-2b </a:t>
            </a:r>
            <a:r>
              <a:rPr lang="en-US" dirty="0"/>
              <a:t>Discuss general expectations related to employment competencies.</a:t>
            </a:r>
          </a:p>
          <a:p>
            <a:pPr lvl="1"/>
            <a:r>
              <a:rPr lang="en-US" dirty="0">
                <a:solidFill>
                  <a:srgbClr val="B6431F"/>
                </a:solidFill>
              </a:rPr>
              <a:t>2-2c</a:t>
            </a:r>
            <a:r>
              <a:rPr lang="en-US" dirty="0"/>
              <a:t> Discuss personal qualities and traits related to success on the job.</a:t>
            </a:r>
          </a:p>
        </p:txBody>
      </p:sp>
    </p:spTree>
    <p:extLst>
      <p:ext uri="{BB962C8B-B14F-4D97-AF65-F5344CB8AC3E}">
        <p14:creationId xmlns:p14="http://schemas.microsoft.com/office/powerpoint/2010/main" val="2616202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1876</TotalTime>
  <Words>444</Words>
  <Application>Microsoft Office PowerPoint</Application>
  <PresentationFormat>On-screen Show (4:3)</PresentationFormat>
  <Paragraphs>86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Office Competencies</vt:lpstr>
      <vt:lpstr>2-1 Employment Outlook</vt:lpstr>
      <vt:lpstr>Key Terms</vt:lpstr>
      <vt:lpstr>National Overview of Employment</vt:lpstr>
      <vt:lpstr>An Overview of Office Competencies</vt:lpstr>
      <vt:lpstr>An Overview of Office Competencies (continued)</vt:lpstr>
      <vt:lpstr>An Overview of Office Competencies (continued)</vt:lpstr>
      <vt:lpstr>2-2 Employment Competencies</vt:lpstr>
      <vt:lpstr>Key Terms</vt:lpstr>
      <vt:lpstr>Goals Influence Expectations for Employees</vt:lpstr>
      <vt:lpstr>Goals Influence Expectations for Employees (continued)</vt:lpstr>
      <vt:lpstr>General Expectations for Employees</vt:lpstr>
      <vt:lpstr>Personal Qualities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Srinivasan G</dc:creator>
  <cp:lastModifiedBy>HPPS</cp:lastModifiedBy>
  <cp:revision>186</cp:revision>
  <dcterms:created xsi:type="dcterms:W3CDTF">2015-05-05T09:30:46Z</dcterms:created>
  <dcterms:modified xsi:type="dcterms:W3CDTF">2018-02-22T15:22:53Z</dcterms:modified>
</cp:coreProperties>
</file>