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5">
          <p15:clr>
            <a:srgbClr val="A4A3A4"/>
          </p15:clr>
        </p15:guide>
        <p15:guide id="2" pos="5612">
          <p15:clr>
            <a:srgbClr val="A4A3A4"/>
          </p15:clr>
        </p15:guide>
        <p15:guide id="3" pos="4085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31F"/>
    <a:srgbClr val="B85437"/>
    <a:srgbClr val="563D36"/>
    <a:srgbClr val="9E715F"/>
    <a:srgbClr val="B0A09C"/>
    <a:srgbClr val="E68A71"/>
    <a:srgbClr val="3D2966"/>
    <a:srgbClr val="AB84B3"/>
    <a:srgbClr val="3C4C65"/>
    <a:srgbClr val="A6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34" y="84"/>
      </p:cViewPr>
      <p:guideLst>
        <p:guide orient="horz" pos="705"/>
        <p:guide pos="5612"/>
        <p:guide pos="408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FDED-9808-2145-B21E-E47DA86996FE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C2110-F9BA-5949-A42B-CE3DC41F2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9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3269-F868-1148-8D0F-00224D62984F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3670-0D61-9349-97AC-A9731AA75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4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3670-0D61-9349-97AC-A9731AA75D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262" y="3422664"/>
            <a:ext cx="4140469" cy="1982154"/>
          </a:xfrm>
        </p:spPr>
        <p:txBody>
          <a:bodyPr>
            <a:no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5007697" y="1465263"/>
            <a:ext cx="4136303" cy="1708160"/>
          </a:xfrm>
        </p:spPr>
        <p:txBody>
          <a:bodyPr>
            <a:noAutofit/>
          </a:bodyPr>
          <a:lstStyle>
            <a:lvl1pPr marL="0" indent="0" algn="ctr">
              <a:buNone/>
              <a:defRPr sz="4000" b="1" baseline="0">
                <a:solidFill>
                  <a:srgbClr val="B6431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54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>
              <a:buClr>
                <a:srgbClr val="B6431F"/>
              </a:buClr>
              <a:defRPr sz="2600" b="0" i="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 b="0" i="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 b="0" i="0">
                <a:latin typeface="Arial"/>
                <a:cs typeface="Arial"/>
              </a:defRPr>
            </a:lvl3pPr>
            <a:lvl4pPr>
              <a:buClr>
                <a:srgbClr val="B6431F"/>
              </a:buClr>
              <a:defRPr b="0" i="0">
                <a:latin typeface="Arial"/>
                <a:cs typeface="Arial"/>
              </a:defRPr>
            </a:lvl4pPr>
            <a:lvl5pPr>
              <a:buClr>
                <a:srgbClr val="B6431F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>
            <a:normAutofit/>
          </a:bodyPr>
          <a:lstStyle>
            <a:lvl1pPr marL="457200" indent="-4572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1pPr>
            <a:lvl2pPr marL="8001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2pPr>
            <a:lvl3pPr marL="12573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3pPr>
            <a:lvl4pPr marL="17145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4pPr>
            <a:lvl5pPr marL="21717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800" b="0" i="0">
                <a:latin typeface="Arial"/>
                <a:cs typeface="Arial"/>
              </a:defRPr>
            </a:lvl1pPr>
            <a:lvl2pPr marL="1658938" indent="-1201738">
              <a:buClr>
                <a:srgbClr val="B6431F"/>
              </a:buClr>
              <a:buFont typeface="+mj-lt"/>
              <a:buNone/>
              <a:defRPr sz="32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443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1033463" indent="-1033463">
              <a:buClr>
                <a:srgbClr val="B6431F"/>
              </a:buClr>
              <a:buNone/>
              <a:defRPr sz="3600" b="0" i="0">
                <a:latin typeface="Arial"/>
                <a:cs typeface="Arial"/>
              </a:defRPr>
            </a:lvl1pPr>
            <a:lvl2pPr marL="9144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F8B6-4AEF-1F4D-AC2D-D10919A1A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2" r:id="rId5"/>
    <p:sldLayoutId id="214748366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and Advancing Your Career</a:t>
            </a:r>
            <a:endParaRPr lang="en-US" sz="35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4000" dirty="0"/>
              <a:t>Chapter 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1428" y="6561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8EDF-E0E6-445B-A4BB-6F76BC11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F52C-BF1C-4BF1-B0EC-DCC8FFFF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review</a:t>
            </a:r>
          </a:p>
          <a:p>
            <a:r>
              <a:rPr lang="en-US" dirty="0"/>
              <a:t>benchmarks</a:t>
            </a:r>
          </a:p>
          <a:p>
            <a:r>
              <a:rPr lang="en-US" dirty="0"/>
              <a:t>downsize</a:t>
            </a:r>
          </a:p>
          <a:p>
            <a:r>
              <a:rPr lang="en-US" dirty="0"/>
              <a:t>severance pay</a:t>
            </a:r>
          </a:p>
          <a:p>
            <a:r>
              <a:rPr lang="en-US" dirty="0"/>
              <a:t>exit interview</a:t>
            </a:r>
          </a:p>
          <a:p>
            <a:r>
              <a:rPr lang="en-US" dirty="0"/>
              <a:t>resignation letter</a:t>
            </a:r>
          </a:p>
          <a:p>
            <a:r>
              <a:rPr lang="en-US" dirty="0"/>
              <a:t>promotion</a:t>
            </a:r>
          </a:p>
          <a:p>
            <a:r>
              <a:rPr lang="en-US" dirty="0"/>
              <a:t>job portfolio</a:t>
            </a:r>
          </a:p>
        </p:txBody>
      </p:sp>
    </p:spTree>
    <p:extLst>
      <p:ext uri="{BB962C8B-B14F-4D97-AF65-F5344CB8AC3E}">
        <p14:creationId xmlns:p14="http://schemas.microsoft.com/office/powerpoint/2010/main" val="306624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C316-FC00-438D-A4CA-4F17F1C9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 New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F166-3E4D-41A6-A1C1-6FC179EF3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on the Job</a:t>
            </a:r>
          </a:p>
          <a:p>
            <a:r>
              <a:rPr lang="en-US" dirty="0"/>
              <a:t>References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04346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EE04-00D8-446D-BE02-79773596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8AD2F-887C-4A38-B1AD-5DABDA59A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performance review</a:t>
            </a:r>
            <a:r>
              <a:rPr lang="en-US" dirty="0"/>
              <a:t> is an evaluation of an employee’s work .</a:t>
            </a:r>
          </a:p>
          <a:p>
            <a:r>
              <a:rPr lang="en-US" dirty="0"/>
              <a:t>Ways of Evaluating Employees</a:t>
            </a:r>
          </a:p>
          <a:p>
            <a:r>
              <a:rPr lang="en-US" dirty="0"/>
              <a:t>Evaluating Your Own Performance</a:t>
            </a:r>
          </a:p>
          <a:p>
            <a:pPr lvl="1"/>
            <a:endParaRPr lang="en-US" dirty="0"/>
          </a:p>
          <a:p>
            <a:r>
              <a:rPr lang="en-US" b="1" dirty="0"/>
              <a:t>Benchmarks </a:t>
            </a:r>
            <a:r>
              <a:rPr lang="en-US" dirty="0"/>
              <a:t>are standards used for comparison, such as for job performance.</a:t>
            </a:r>
          </a:p>
        </p:txBody>
      </p:sp>
    </p:spTree>
    <p:extLst>
      <p:ext uri="{BB962C8B-B14F-4D97-AF65-F5344CB8AC3E}">
        <p14:creationId xmlns:p14="http://schemas.microsoft.com/office/powerpoint/2010/main" val="148122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495-DC7D-4065-A3E8-2A80942C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AECDC-6DC8-4A08-8456-16B4CC834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b="1" dirty="0"/>
              <a:t>downsize</a:t>
            </a:r>
            <a:r>
              <a:rPr lang="en-US" dirty="0"/>
              <a:t> is to reduce, as in decreasing the number of workers in an organization.</a:t>
            </a:r>
          </a:p>
          <a:p>
            <a:r>
              <a:rPr lang="en-US" dirty="0"/>
              <a:t>Job Termination</a:t>
            </a:r>
          </a:p>
          <a:p>
            <a:pPr lvl="1"/>
            <a:r>
              <a:rPr lang="en-US" dirty="0"/>
              <a:t>Dismissal Procedures</a:t>
            </a:r>
          </a:p>
          <a:p>
            <a:pPr lvl="2"/>
            <a:r>
              <a:rPr lang="en-US" b="1" dirty="0"/>
              <a:t>Severance pay</a:t>
            </a:r>
            <a:r>
              <a:rPr lang="en-US" dirty="0"/>
              <a:t> is a payment made to an employee being dismissed from a job.</a:t>
            </a:r>
          </a:p>
          <a:p>
            <a:pPr lvl="1"/>
            <a:r>
              <a:rPr lang="en-US" dirty="0"/>
              <a:t>Exit Interview</a:t>
            </a:r>
          </a:p>
          <a:p>
            <a:pPr lvl="2"/>
            <a:r>
              <a:rPr lang="en-US" dirty="0"/>
              <a:t>An </a:t>
            </a:r>
            <a:r>
              <a:rPr lang="en-US" b="1" dirty="0"/>
              <a:t>exit interview </a:t>
            </a:r>
            <a:r>
              <a:rPr lang="en-US" dirty="0"/>
              <a:t>is a meeting with company personnel when leaving a job.</a:t>
            </a:r>
          </a:p>
          <a:p>
            <a:pPr lvl="1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1128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495-DC7D-4065-A3E8-2A80942C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Jobs</a:t>
            </a:r>
            <a:r>
              <a:rPr lang="en-US" sz="1800" i="1" dirty="0"/>
              <a:t>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AECDC-6DC8-4A08-8456-16B4CC834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Voluntary Job Changes</a:t>
            </a:r>
          </a:p>
          <a:p>
            <a:pPr lvl="1"/>
            <a:r>
              <a:rPr lang="en-US" dirty="0"/>
              <a:t>Resignation Letter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resignation letter</a:t>
            </a:r>
            <a:r>
              <a:rPr lang="en-US" dirty="0"/>
              <a:t> is a document stating the intention to end employment on a certain date.</a:t>
            </a:r>
          </a:p>
          <a:p>
            <a:pPr lvl="1"/>
            <a:r>
              <a:rPr lang="en-US" dirty="0"/>
              <a:t>Promotions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promotion</a:t>
            </a:r>
            <a:r>
              <a:rPr lang="en-US" dirty="0"/>
              <a:t> is an advancement in rank, grade, or position.</a:t>
            </a:r>
          </a:p>
          <a:p>
            <a:pPr lvl="1"/>
            <a:r>
              <a:rPr lang="en-US" dirty="0"/>
              <a:t>Job Portfolio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job portfolio</a:t>
            </a:r>
            <a:r>
              <a:rPr lang="en-US" dirty="0"/>
              <a:t> contains information related to talents and skills, such as documents, degrees, awards, and work samples.</a:t>
            </a:r>
          </a:p>
          <a:p>
            <a:r>
              <a:rPr lang="en-US" dirty="0"/>
              <a:t>Continuing Benefits</a:t>
            </a:r>
          </a:p>
        </p:txBody>
      </p:sp>
    </p:spTree>
    <p:extLst>
      <p:ext uri="{BB962C8B-B14F-4D97-AF65-F5344CB8AC3E}">
        <p14:creationId xmlns:p14="http://schemas.microsoft.com/office/powerpoint/2010/main" val="335287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FCD7-E8CF-4D36-86E4-94C3C68D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Advancing Your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B421-C2B6-40BB-AE4E-310F802F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1875" indent="-1031875"/>
            <a:r>
              <a:rPr lang="en-US" b="1" dirty="0">
                <a:solidFill>
                  <a:srgbClr val="B6431F"/>
                </a:solidFill>
              </a:rPr>
              <a:t>13-1 </a:t>
            </a:r>
            <a:r>
              <a:rPr lang="en-US" b="1" dirty="0"/>
              <a:t>An Effective Job Search</a:t>
            </a:r>
          </a:p>
          <a:p>
            <a:pPr marL="1031875" indent="-1031875"/>
            <a:r>
              <a:rPr lang="en-US" b="1" dirty="0">
                <a:solidFill>
                  <a:srgbClr val="B6431F"/>
                </a:solidFill>
              </a:rPr>
              <a:t>13-2 </a:t>
            </a:r>
            <a:r>
              <a:rPr lang="en-US" b="1" dirty="0"/>
              <a:t>The First Job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3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85E-D456-450A-AC77-E08804DE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13-1 An Effective Job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6AC9-91CA-4D84-88D9-E0303E0D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1413" indent="-1141413"/>
            <a:r>
              <a:rPr lang="en-US" dirty="0"/>
              <a:t>Objectives</a:t>
            </a:r>
          </a:p>
          <a:p>
            <a:pPr marL="1657350" lvl="1" indent="-1141413"/>
            <a:r>
              <a:rPr lang="en-US" dirty="0">
                <a:solidFill>
                  <a:srgbClr val="B6431F"/>
                </a:solidFill>
              </a:rPr>
              <a:t>13-1a </a:t>
            </a:r>
            <a:r>
              <a:rPr lang="en-US" dirty="0"/>
              <a:t>Describe procedures for planning a job search.</a:t>
            </a:r>
          </a:p>
          <a:p>
            <a:pPr marL="1657350" lvl="1" indent="-1141413"/>
            <a:r>
              <a:rPr lang="en-US" dirty="0">
                <a:solidFill>
                  <a:srgbClr val="B6431F"/>
                </a:solidFill>
              </a:rPr>
              <a:t>13-1b </a:t>
            </a:r>
            <a:r>
              <a:rPr lang="en-US" dirty="0"/>
              <a:t>Prepare documents related to a job search.</a:t>
            </a:r>
          </a:p>
          <a:p>
            <a:pPr marL="1657350" lvl="1" indent="-1141413"/>
            <a:r>
              <a:rPr lang="en-US" dirty="0">
                <a:solidFill>
                  <a:srgbClr val="B6431F"/>
                </a:solidFill>
              </a:rPr>
              <a:t>13-1c </a:t>
            </a:r>
            <a:r>
              <a:rPr lang="en-US" dirty="0"/>
              <a:t>Apply strategies for an effective job interview.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0DE-25B4-4A2C-9267-FC78148D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044B-DC46-41C8-9583-B0065417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goals</a:t>
            </a:r>
          </a:p>
          <a:p>
            <a:r>
              <a:rPr lang="en-US" dirty="0"/>
              <a:t>career strategy</a:t>
            </a:r>
          </a:p>
          <a:p>
            <a:r>
              <a:rPr lang="en-US" dirty="0"/>
              <a:t>resume</a:t>
            </a:r>
          </a:p>
          <a:p>
            <a:r>
              <a:rPr lang="en-US" dirty="0"/>
              <a:t>letter of application</a:t>
            </a:r>
          </a:p>
          <a:p>
            <a:r>
              <a:rPr lang="en-US" dirty="0"/>
              <a:t>interview</a:t>
            </a:r>
          </a:p>
          <a:p>
            <a:r>
              <a:rPr lang="en-US" dirty="0"/>
              <a:t>job board</a:t>
            </a:r>
          </a:p>
          <a:p>
            <a:r>
              <a:rPr lang="en-US" dirty="0"/>
              <a:t>reference</a:t>
            </a:r>
          </a:p>
          <a:p>
            <a:r>
              <a:rPr lang="en-US" dirty="0"/>
              <a:t>job scout</a:t>
            </a:r>
          </a:p>
        </p:txBody>
      </p:sp>
    </p:spTree>
    <p:extLst>
      <p:ext uri="{BB962C8B-B14F-4D97-AF65-F5344CB8AC3E}">
        <p14:creationId xmlns:p14="http://schemas.microsoft.com/office/powerpoint/2010/main" val="198807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a Job Search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Career goals</a:t>
            </a:r>
            <a:r>
              <a:rPr lang="en-US" dirty="0"/>
              <a:t> are desired achievements related to work. </a:t>
            </a:r>
          </a:p>
          <a:p>
            <a:r>
              <a:rPr lang="en-US" dirty="0"/>
              <a:t>A </a:t>
            </a:r>
            <a:r>
              <a:rPr lang="en-US" b="1" dirty="0"/>
              <a:t>career strategy</a:t>
            </a:r>
            <a:r>
              <a:rPr lang="en-US" dirty="0"/>
              <a:t> consists of plans to meet career goals.</a:t>
            </a:r>
          </a:p>
          <a:p>
            <a:r>
              <a:rPr lang="en-US" dirty="0"/>
              <a:t>Career Goals</a:t>
            </a:r>
          </a:p>
          <a:p>
            <a:pPr lvl="1"/>
            <a:r>
              <a:rPr lang="en-US" dirty="0"/>
              <a:t>Planning with a Career Goal Established</a:t>
            </a:r>
          </a:p>
          <a:p>
            <a:pPr lvl="1"/>
            <a:r>
              <a:rPr lang="en-US" dirty="0"/>
              <a:t>Planning Without a Career Goal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resume</a:t>
            </a:r>
            <a:r>
              <a:rPr lang="en-US" dirty="0"/>
              <a:t> is a document that presents a person’s qualifications for a job.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letter of application</a:t>
            </a:r>
            <a:r>
              <a:rPr lang="en-US" dirty="0"/>
              <a:t> is a document that expresses interest in a job and requests an interview.</a:t>
            </a:r>
          </a:p>
          <a:p>
            <a:pPr lvl="2"/>
            <a:r>
              <a:rPr lang="en-US" dirty="0"/>
              <a:t>An </a:t>
            </a:r>
            <a:r>
              <a:rPr lang="en-US" b="1" dirty="0"/>
              <a:t>interview</a:t>
            </a:r>
            <a:r>
              <a:rPr lang="en-US" dirty="0"/>
              <a:t> is a meeting to question or evaluate, as for a job applicant.</a:t>
            </a:r>
          </a:p>
        </p:txBody>
      </p:sp>
    </p:spTree>
    <p:extLst>
      <p:ext uri="{BB962C8B-B14F-4D97-AF65-F5344CB8AC3E}">
        <p14:creationId xmlns:p14="http://schemas.microsoft.com/office/powerpoint/2010/main" val="207782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a Job Search</a:t>
            </a:r>
            <a:r>
              <a:rPr lang="en-US" sz="1800" i="1" dirty="0"/>
              <a:t> (continued)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Job Opportunities</a:t>
            </a:r>
          </a:p>
          <a:p>
            <a:pPr lvl="1"/>
            <a:r>
              <a:rPr lang="en-US" dirty="0"/>
              <a:t>School Placement and Counseling Services</a:t>
            </a:r>
          </a:p>
          <a:p>
            <a:pPr lvl="1"/>
            <a:r>
              <a:rPr lang="en-US" dirty="0"/>
              <a:t>The Internet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job board</a:t>
            </a:r>
            <a:r>
              <a:rPr lang="en-US" dirty="0"/>
              <a:t> is a website that provides job listings and allows users to post resumes.</a:t>
            </a:r>
          </a:p>
          <a:p>
            <a:pPr lvl="1"/>
            <a:r>
              <a:rPr lang="en-US" dirty="0"/>
              <a:t>Newspapers</a:t>
            </a:r>
          </a:p>
          <a:p>
            <a:pPr lvl="1"/>
            <a:r>
              <a:rPr lang="en-US" dirty="0"/>
              <a:t>Employment Agencies</a:t>
            </a:r>
          </a:p>
          <a:p>
            <a:pPr lvl="1"/>
            <a:r>
              <a:rPr lang="en-US" dirty="0"/>
              <a:t>Government Announcements</a:t>
            </a:r>
          </a:p>
          <a:p>
            <a:pPr lvl="1"/>
            <a:r>
              <a:rPr lang="en-US" dirty="0"/>
              <a:t>Personal Inquiry</a:t>
            </a:r>
          </a:p>
          <a:p>
            <a:r>
              <a:rPr lang="en-US" dirty="0"/>
              <a:t>Documenting Your Job Search</a:t>
            </a:r>
          </a:p>
        </p:txBody>
      </p:sp>
    </p:spTree>
    <p:extLst>
      <p:ext uri="{BB962C8B-B14F-4D97-AF65-F5344CB8AC3E}">
        <p14:creationId xmlns:p14="http://schemas.microsoft.com/office/powerpoint/2010/main" val="63052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7E17-E086-4BA8-86A4-5964FC8B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Related to a Job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7436-D7C4-4CA2-96D8-039D74CF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a Resume</a:t>
            </a:r>
          </a:p>
          <a:p>
            <a:pPr lvl="1"/>
            <a:r>
              <a:rPr lang="en-US" dirty="0"/>
              <a:t>Hard Copy Resumes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reference</a:t>
            </a:r>
            <a:r>
              <a:rPr lang="en-US" dirty="0"/>
              <a:t> is a person who knows your abilities, skills, and work habits and is willing to recommend you to employers.</a:t>
            </a:r>
          </a:p>
          <a:p>
            <a:pPr lvl="1"/>
            <a:r>
              <a:rPr lang="en-US" dirty="0"/>
              <a:t>Scanned Resumes</a:t>
            </a:r>
          </a:p>
          <a:p>
            <a:r>
              <a:rPr lang="en-US" dirty="0"/>
              <a:t>Writing a Letter of Application</a:t>
            </a:r>
          </a:p>
          <a:p>
            <a:endParaRPr lang="en-US" dirty="0"/>
          </a:p>
          <a:p>
            <a:r>
              <a:rPr lang="en-US" b="1" dirty="0"/>
              <a:t>Job scout </a:t>
            </a:r>
            <a:r>
              <a:rPr lang="en-US" dirty="0"/>
              <a:t>is a computer program that finds and delivers job information based on the set criteria.</a:t>
            </a:r>
          </a:p>
        </p:txBody>
      </p:sp>
    </p:spTree>
    <p:extLst>
      <p:ext uri="{BB962C8B-B14F-4D97-AF65-F5344CB8AC3E}">
        <p14:creationId xmlns:p14="http://schemas.microsoft.com/office/powerpoint/2010/main" val="244864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0398-4EED-49D5-93AA-462ADE8A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38CCF-53B3-4937-BEEE-5A05C687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 for an Interview</a:t>
            </a:r>
          </a:p>
          <a:p>
            <a:pPr lvl="1"/>
            <a:r>
              <a:rPr lang="en-US" dirty="0"/>
              <a:t>Anticipate Questions</a:t>
            </a:r>
          </a:p>
          <a:p>
            <a:pPr lvl="1"/>
            <a:r>
              <a:rPr lang="en-US" dirty="0"/>
              <a:t>Plan your Attire</a:t>
            </a:r>
          </a:p>
          <a:p>
            <a:r>
              <a:rPr lang="en-US" dirty="0"/>
              <a:t>Take Part in the Interview</a:t>
            </a:r>
          </a:p>
          <a:p>
            <a:pPr lvl="1"/>
            <a:r>
              <a:rPr lang="en-US" dirty="0"/>
              <a:t>Complete an Application Form</a:t>
            </a:r>
          </a:p>
          <a:p>
            <a:pPr lvl="1"/>
            <a:r>
              <a:rPr lang="en-US" dirty="0"/>
              <a:t>Participate Attentively</a:t>
            </a:r>
          </a:p>
          <a:p>
            <a:r>
              <a:rPr lang="en-US" dirty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82283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C0E0-F979-4B79-A123-120CB107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 The First Job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C5FF-800A-41C5-B045-9A3F6C5E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marL="1657350" lvl="1" indent="-1200150"/>
            <a:r>
              <a:rPr lang="en-US" dirty="0">
                <a:solidFill>
                  <a:srgbClr val="B6431F"/>
                </a:solidFill>
              </a:rPr>
              <a:t>13-2a</a:t>
            </a:r>
            <a:r>
              <a:rPr lang="en-US" dirty="0"/>
              <a:t> Describe typical ways organizations provide orientation for new employees.</a:t>
            </a:r>
          </a:p>
          <a:p>
            <a:pPr marL="1657350" lvl="1" indent="-1200150"/>
            <a:r>
              <a:rPr lang="en-US" dirty="0">
                <a:solidFill>
                  <a:srgbClr val="B6431F"/>
                </a:solidFill>
              </a:rPr>
              <a:t>13-2b</a:t>
            </a:r>
            <a:r>
              <a:rPr lang="en-US" dirty="0"/>
              <a:t> Describe ways employee performance is evaluated.</a:t>
            </a:r>
          </a:p>
          <a:p>
            <a:pPr marL="1657350" lvl="1" indent="-1200150"/>
            <a:r>
              <a:rPr lang="en-US" dirty="0">
                <a:solidFill>
                  <a:srgbClr val="B6431F"/>
                </a:solidFill>
              </a:rPr>
              <a:t>13-2c</a:t>
            </a:r>
            <a:r>
              <a:rPr lang="en-US" dirty="0"/>
              <a:t> Describe procedures related to job changes.</a:t>
            </a:r>
          </a:p>
        </p:txBody>
      </p:sp>
    </p:spTree>
    <p:extLst>
      <p:ext uri="{BB962C8B-B14F-4D97-AF65-F5344CB8AC3E}">
        <p14:creationId xmlns:p14="http://schemas.microsoft.com/office/powerpoint/2010/main" val="367748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506</Words>
  <Application>Microsoft Office PowerPoint</Application>
  <PresentationFormat>On-screen Show (4:3)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Planning and Advancing Your Career</vt:lpstr>
      <vt:lpstr>13-1 An Effective Job Search</vt:lpstr>
      <vt:lpstr>Key Terms</vt:lpstr>
      <vt:lpstr>Planning a Job Search</vt:lpstr>
      <vt:lpstr>Planning a Job Search (continued)</vt:lpstr>
      <vt:lpstr>Documents Related to a Job Search</vt:lpstr>
      <vt:lpstr>Effective Interviews</vt:lpstr>
      <vt:lpstr>13-2 The First Job and Beyond</vt:lpstr>
      <vt:lpstr>Key Terms</vt:lpstr>
      <vt:lpstr>Introduction to a New Job</vt:lpstr>
      <vt:lpstr>Employee Performance</vt:lpstr>
      <vt:lpstr>Changing Jobs</vt:lpstr>
      <vt:lpstr>Changing Jobs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G</dc:creator>
  <cp:lastModifiedBy>HPPS</cp:lastModifiedBy>
  <cp:revision>192</cp:revision>
  <dcterms:created xsi:type="dcterms:W3CDTF">2015-05-05T09:30:46Z</dcterms:created>
  <dcterms:modified xsi:type="dcterms:W3CDTF">2018-02-22T16:20:46Z</dcterms:modified>
</cp:coreProperties>
</file>