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0" r:id="rId4"/>
    <p:sldId id="261" r:id="rId5"/>
    <p:sldId id="267" r:id="rId6"/>
    <p:sldId id="268" r:id="rId7"/>
    <p:sldId id="269" r:id="rId8"/>
    <p:sldId id="270" r:id="rId9"/>
    <p:sldId id="265" r:id="rId10"/>
    <p:sldId id="266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5">
          <p15:clr>
            <a:srgbClr val="A4A3A4"/>
          </p15:clr>
        </p15:guide>
        <p15:guide id="2" pos="5612">
          <p15:clr>
            <a:srgbClr val="A4A3A4"/>
          </p15:clr>
        </p15:guide>
        <p15:guide id="3" pos="4085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431F"/>
    <a:srgbClr val="B85437"/>
    <a:srgbClr val="563D36"/>
    <a:srgbClr val="9E715F"/>
    <a:srgbClr val="B0A09C"/>
    <a:srgbClr val="E68A71"/>
    <a:srgbClr val="3D2966"/>
    <a:srgbClr val="AB84B3"/>
    <a:srgbClr val="3C4C65"/>
    <a:srgbClr val="A63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534" y="84"/>
      </p:cViewPr>
      <p:guideLst>
        <p:guide orient="horz" pos="705"/>
        <p:guide pos="5612"/>
        <p:guide pos="4085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50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5FDED-9808-2145-B21E-E47DA86996FE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C2110-F9BA-5949-A42B-CE3DC41F23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99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B3269-F868-1148-8D0F-00224D62984F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3670-0D61-9349-97AC-A9731AA75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24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3670-0D61-9349-97AC-A9731AA75D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6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7262" y="3422664"/>
            <a:ext cx="4140469" cy="1982154"/>
          </a:xfrm>
        </p:spPr>
        <p:txBody>
          <a:bodyPr>
            <a:noAutofit/>
          </a:bodyPr>
          <a:lstStyle>
            <a:lvl1pPr marL="0" indent="0" algn="ctr">
              <a:buNone/>
              <a:defRPr sz="35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5007697" y="1465263"/>
            <a:ext cx="4136303" cy="1708160"/>
          </a:xfrm>
        </p:spPr>
        <p:txBody>
          <a:bodyPr>
            <a:noAutofit/>
          </a:bodyPr>
          <a:lstStyle>
            <a:lvl1pPr marL="0" indent="0" algn="ctr">
              <a:buNone/>
              <a:defRPr sz="4000" b="1" baseline="0">
                <a:solidFill>
                  <a:srgbClr val="B6431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54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231266"/>
            <a:ext cx="8229600" cy="4894898"/>
          </a:xfrm>
        </p:spPr>
        <p:txBody>
          <a:bodyPr/>
          <a:lstStyle>
            <a:lvl1pPr>
              <a:buClr>
                <a:srgbClr val="B6431F"/>
              </a:buClr>
              <a:defRPr sz="2600" b="0" i="0">
                <a:latin typeface="Arial"/>
                <a:cs typeface="Arial"/>
              </a:defRPr>
            </a:lvl1pPr>
            <a:lvl2pPr>
              <a:buClr>
                <a:srgbClr val="B6431F"/>
              </a:buClr>
              <a:defRPr sz="2400" b="0" i="0">
                <a:latin typeface="Arial"/>
                <a:cs typeface="Arial"/>
              </a:defRPr>
            </a:lvl2pPr>
            <a:lvl3pPr>
              <a:buClr>
                <a:srgbClr val="B6431F"/>
              </a:buClr>
              <a:defRPr sz="2200" b="0" i="0">
                <a:latin typeface="Arial"/>
                <a:cs typeface="Arial"/>
              </a:defRPr>
            </a:lvl3pPr>
            <a:lvl4pPr>
              <a:buClr>
                <a:srgbClr val="B6431F"/>
              </a:buClr>
              <a:defRPr b="0" i="0">
                <a:latin typeface="Arial"/>
                <a:cs typeface="Arial"/>
              </a:defRPr>
            </a:lvl4pPr>
            <a:lvl5pPr>
              <a:buClr>
                <a:srgbClr val="B6431F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3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3" y="1231266"/>
            <a:ext cx="8229600" cy="4894898"/>
          </a:xfrm>
        </p:spPr>
        <p:txBody>
          <a:bodyPr>
            <a:normAutofit/>
          </a:bodyPr>
          <a:lstStyle>
            <a:lvl1pPr marL="457200" indent="-457200">
              <a:buClr>
                <a:srgbClr val="B6431F"/>
              </a:buClr>
              <a:buFont typeface="Arial" panose="020B0604020202020204" pitchFamily="34" charset="0"/>
              <a:buChar char="•"/>
              <a:defRPr sz="2600" b="0" i="0">
                <a:latin typeface="Arial"/>
                <a:cs typeface="Arial"/>
              </a:defRPr>
            </a:lvl1pPr>
            <a:lvl2pPr marL="8001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600" b="0" i="0">
                <a:latin typeface="Arial"/>
                <a:cs typeface="Arial"/>
              </a:defRPr>
            </a:lvl2pPr>
            <a:lvl3pPr marL="12573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400" b="0" i="0">
                <a:latin typeface="Arial"/>
                <a:cs typeface="Arial"/>
              </a:defRPr>
            </a:lvl3pPr>
            <a:lvl4pPr marL="17145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400" b="0" i="0">
                <a:latin typeface="Arial"/>
                <a:cs typeface="Arial"/>
              </a:defRPr>
            </a:lvl4pPr>
            <a:lvl5pPr marL="21717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4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09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3" y="1231266"/>
            <a:ext cx="8229600" cy="4894898"/>
          </a:xfrm>
        </p:spPr>
        <p:txBody>
          <a:bodyPr/>
          <a:lstStyle>
            <a:lvl1pPr marL="0" indent="0">
              <a:buClr>
                <a:srgbClr val="B6431F"/>
              </a:buClr>
              <a:buNone/>
              <a:defRPr sz="3800" b="0" i="0">
                <a:latin typeface="Arial"/>
                <a:cs typeface="Arial"/>
              </a:defRPr>
            </a:lvl1pPr>
            <a:lvl2pPr marL="1658938" indent="-1201738">
              <a:buClr>
                <a:srgbClr val="B6431F"/>
              </a:buClr>
              <a:buFont typeface="+mj-lt"/>
              <a:buNone/>
              <a:defRPr sz="3200" b="0" i="0">
                <a:latin typeface="Arial"/>
                <a:cs typeface="Arial"/>
              </a:defRPr>
            </a:lvl2pPr>
            <a:lvl3pPr marL="13716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3pPr>
            <a:lvl4pPr marL="18288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4pPr>
            <a:lvl5pPr marL="22860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443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 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3" y="1231266"/>
            <a:ext cx="8229600" cy="4894898"/>
          </a:xfrm>
        </p:spPr>
        <p:txBody>
          <a:bodyPr/>
          <a:lstStyle>
            <a:lvl1pPr marL="1033463" indent="-1033463">
              <a:buClr>
                <a:srgbClr val="B6431F"/>
              </a:buClr>
              <a:buNone/>
              <a:defRPr sz="3600" b="0" i="0">
                <a:latin typeface="Arial"/>
                <a:cs typeface="Arial"/>
              </a:defRPr>
            </a:lvl1pPr>
            <a:lvl2pPr marL="9144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2pPr>
            <a:lvl3pPr marL="13716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3pPr>
            <a:lvl4pPr marL="18288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4pPr>
            <a:lvl5pPr marL="22860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40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4038600" cy="4892040"/>
          </a:xfrm>
        </p:spPr>
        <p:txBody>
          <a:bodyPr/>
          <a:lstStyle>
            <a:lvl1pPr>
              <a:buClr>
                <a:srgbClr val="B6431F"/>
              </a:buClr>
              <a:defRPr sz="2600">
                <a:latin typeface="Arial"/>
                <a:cs typeface="Arial"/>
              </a:defRPr>
            </a:lvl1pPr>
            <a:lvl2pPr>
              <a:buClr>
                <a:srgbClr val="B6431F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B6431F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B6431F"/>
              </a:buClr>
              <a:defRPr sz="2000">
                <a:latin typeface="Arial"/>
                <a:cs typeface="Arial"/>
              </a:defRPr>
            </a:lvl4pPr>
            <a:lvl5pPr>
              <a:buClr>
                <a:srgbClr val="B6431F"/>
              </a:buCl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440"/>
            <a:ext cx="4038600" cy="4892040"/>
          </a:xfrm>
        </p:spPr>
        <p:txBody>
          <a:bodyPr/>
          <a:lstStyle>
            <a:lvl1pPr>
              <a:buClr>
                <a:srgbClr val="B6431F"/>
              </a:buClr>
              <a:defRPr sz="2600">
                <a:latin typeface="Arial"/>
                <a:cs typeface="Arial"/>
              </a:defRPr>
            </a:lvl1pPr>
            <a:lvl2pPr>
              <a:buClr>
                <a:srgbClr val="B6431F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B6431F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B6431F"/>
              </a:buClr>
              <a:defRPr sz="2000">
                <a:latin typeface="Arial"/>
                <a:cs typeface="Arial"/>
              </a:defRPr>
            </a:lvl4pPr>
            <a:lvl5pPr>
              <a:buClr>
                <a:srgbClr val="B6431F"/>
              </a:buCl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0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F8B6-4AEF-1F4D-AC2D-D10919A1A6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1" r:id="rId4"/>
    <p:sldLayoutId id="2147483662" r:id="rId5"/>
    <p:sldLayoutId id="2147483660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Ongoing Professional Development</a:t>
            </a:r>
            <a:endParaRPr lang="en-US" sz="35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sz="4000" dirty="0"/>
              <a:t>Chapter 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1428" y="65614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1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98EDF-E0E6-445B-A4BB-6F76BC11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AF52C-BF1C-4BF1-B0EC-DCC8FFFFC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</a:t>
            </a:r>
          </a:p>
          <a:p>
            <a:r>
              <a:rPr lang="en-US" dirty="0"/>
              <a:t>formal learning</a:t>
            </a:r>
          </a:p>
          <a:p>
            <a:r>
              <a:rPr lang="en-US" dirty="0"/>
              <a:t>seminar</a:t>
            </a:r>
          </a:p>
          <a:p>
            <a:r>
              <a:rPr lang="en-US" dirty="0"/>
              <a:t>webinar</a:t>
            </a:r>
          </a:p>
          <a:p>
            <a:r>
              <a:rPr lang="en-US" dirty="0"/>
              <a:t>distance learning</a:t>
            </a:r>
          </a:p>
          <a:p>
            <a:r>
              <a:rPr lang="en-US" dirty="0"/>
              <a:t>informal learning</a:t>
            </a:r>
          </a:p>
          <a:p>
            <a:r>
              <a:rPr lang="en-US" dirty="0"/>
              <a:t>mentor</a:t>
            </a:r>
          </a:p>
        </p:txBody>
      </p:sp>
    </p:spTree>
    <p:extLst>
      <p:ext uri="{BB962C8B-B14F-4D97-AF65-F5344CB8AC3E}">
        <p14:creationId xmlns:p14="http://schemas.microsoft.com/office/powerpoint/2010/main" val="306624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A1F51-2FC2-4670-98F5-C369DA70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Lifelong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EA790-70F2-42F3-9AFB-79B3F8AA8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Learning </a:t>
            </a:r>
            <a:r>
              <a:rPr lang="en-US" dirty="0"/>
              <a:t>is acquiring new knowledge or developing skills or behaviors.</a:t>
            </a:r>
          </a:p>
          <a:p>
            <a:r>
              <a:rPr lang="en-US" dirty="0"/>
              <a:t>Personal Lifelong Learning</a:t>
            </a:r>
          </a:p>
          <a:p>
            <a:r>
              <a:rPr lang="en-US" dirty="0"/>
              <a:t>Professional Ongoing Learning</a:t>
            </a:r>
          </a:p>
        </p:txBody>
      </p:sp>
    </p:spTree>
    <p:extLst>
      <p:ext uri="{BB962C8B-B14F-4D97-AF65-F5344CB8AC3E}">
        <p14:creationId xmlns:p14="http://schemas.microsoft.com/office/powerpoint/2010/main" val="2802134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5DD93-0E38-4AC2-A468-D1D74529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13A8B-6E34-46AE-8466-3AFBAC1B1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Learning</a:t>
            </a:r>
          </a:p>
          <a:p>
            <a:pPr lvl="1"/>
            <a:r>
              <a:rPr lang="en-US" b="1" dirty="0"/>
              <a:t>Formal learning</a:t>
            </a:r>
            <a:r>
              <a:rPr lang="en-US" dirty="0"/>
              <a:t> is acquiring new skills or knowledge in a structured setting.</a:t>
            </a:r>
          </a:p>
          <a:p>
            <a:pPr lvl="1"/>
            <a:r>
              <a:rPr lang="en-US" dirty="0"/>
              <a:t>Colleges and Universities</a:t>
            </a:r>
          </a:p>
          <a:p>
            <a:pPr lvl="2"/>
            <a:r>
              <a:rPr lang="en-US" dirty="0"/>
              <a:t>A </a:t>
            </a:r>
            <a:r>
              <a:rPr lang="en-US" b="1" dirty="0"/>
              <a:t>seminar</a:t>
            </a:r>
            <a:r>
              <a:rPr lang="en-US" dirty="0"/>
              <a:t> is a formal presentation by a speaker followed by activities or discussion among the listeners.</a:t>
            </a:r>
          </a:p>
          <a:p>
            <a:pPr lvl="1"/>
            <a:r>
              <a:rPr lang="en-US" dirty="0"/>
              <a:t>Technical Schools</a:t>
            </a:r>
          </a:p>
          <a:p>
            <a:pPr lvl="1"/>
            <a:r>
              <a:rPr lang="en-US" dirty="0"/>
              <a:t>Government Agencies</a:t>
            </a:r>
          </a:p>
          <a:p>
            <a:pPr lvl="1"/>
            <a:r>
              <a:rPr lang="en-US" dirty="0"/>
              <a:t>Employers</a:t>
            </a:r>
          </a:p>
          <a:p>
            <a:pPr lvl="1"/>
            <a:r>
              <a:rPr lang="en-US" dirty="0"/>
              <a:t>Professional Associations</a:t>
            </a:r>
          </a:p>
          <a:p>
            <a:pPr lvl="1"/>
            <a:r>
              <a:rPr lang="en-US" dirty="0"/>
              <a:t>Certifications</a:t>
            </a:r>
          </a:p>
        </p:txBody>
      </p:sp>
    </p:spTree>
    <p:extLst>
      <p:ext uri="{BB962C8B-B14F-4D97-AF65-F5344CB8AC3E}">
        <p14:creationId xmlns:p14="http://schemas.microsoft.com/office/powerpoint/2010/main" val="1284516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5DD93-0E38-4AC2-A468-D1D74529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Environments</a:t>
            </a:r>
            <a:r>
              <a:rPr lang="en-US" sz="1800" dirty="0"/>
              <a:t> </a:t>
            </a:r>
            <a:r>
              <a:rPr lang="en-US" sz="1800" i="1" dirty="0"/>
              <a:t>(continued)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13A8B-6E34-46AE-8466-3AFBAC1B1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webinar</a:t>
            </a:r>
            <a:r>
              <a:rPr lang="en-US" dirty="0"/>
              <a:t> is a web-based seminar conducted over the Internet.</a:t>
            </a:r>
          </a:p>
          <a:p>
            <a:r>
              <a:rPr lang="en-US" b="1" dirty="0"/>
              <a:t>Distance learning</a:t>
            </a:r>
            <a:r>
              <a:rPr lang="en-US" dirty="0"/>
              <a:t> is a type of instructional program in which the students are not physically present in a traditional classroom.</a:t>
            </a:r>
          </a:p>
        </p:txBody>
      </p:sp>
    </p:spTree>
    <p:extLst>
      <p:ext uri="{BB962C8B-B14F-4D97-AF65-F5344CB8AC3E}">
        <p14:creationId xmlns:p14="http://schemas.microsoft.com/office/powerpoint/2010/main" val="370581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5DD93-0E38-4AC2-A468-D1D74529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Environments</a:t>
            </a:r>
            <a:r>
              <a:rPr lang="en-US" sz="1800" dirty="0"/>
              <a:t> </a:t>
            </a:r>
            <a:r>
              <a:rPr lang="en-US" sz="1800" i="1" dirty="0"/>
              <a:t>(continued)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13A8B-6E34-46AE-8466-3AFBAC1B1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Informal Learning</a:t>
            </a:r>
          </a:p>
          <a:p>
            <a:pPr lvl="1"/>
            <a:r>
              <a:rPr lang="en-US" b="1" dirty="0"/>
              <a:t>Informal learning</a:t>
            </a:r>
            <a:r>
              <a:rPr lang="en-US" dirty="0"/>
              <a:t> is acquiring new skills or knowledge in a setting that is not structured.</a:t>
            </a:r>
          </a:p>
          <a:p>
            <a:pPr lvl="1"/>
            <a:r>
              <a:rPr lang="en-US" dirty="0"/>
              <a:t>Written, Visual, and Audio Materials</a:t>
            </a:r>
          </a:p>
          <a:p>
            <a:pPr lvl="1"/>
            <a:r>
              <a:rPr lang="en-US" dirty="0"/>
              <a:t>Learning from Others</a:t>
            </a:r>
          </a:p>
          <a:p>
            <a:pPr lvl="2"/>
            <a:r>
              <a:rPr lang="en-US" dirty="0"/>
              <a:t>A </a:t>
            </a:r>
            <a:r>
              <a:rPr lang="en-US" b="1" dirty="0"/>
              <a:t>mentor </a:t>
            </a:r>
            <a:r>
              <a:rPr lang="en-US" dirty="0"/>
              <a:t>is someone who gives advice and shares knowledge and experience to help another person.</a:t>
            </a:r>
          </a:p>
          <a:p>
            <a:pPr lvl="1"/>
            <a:r>
              <a:rPr lang="en-US" dirty="0"/>
              <a:t>Learning by Experience</a:t>
            </a:r>
          </a:p>
        </p:txBody>
      </p:sp>
    </p:spTree>
    <p:extLst>
      <p:ext uri="{BB962C8B-B14F-4D97-AF65-F5344CB8AC3E}">
        <p14:creationId xmlns:p14="http://schemas.microsoft.com/office/powerpoint/2010/main" val="237991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DFCD7-E8CF-4D36-86E4-94C3C68D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9B421-C2B6-40BB-AE4E-310F802F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31875" indent="-1031875"/>
            <a:r>
              <a:rPr lang="en-US" b="1" dirty="0">
                <a:solidFill>
                  <a:srgbClr val="B6431F"/>
                </a:solidFill>
              </a:rPr>
              <a:t>14-1 </a:t>
            </a:r>
            <a:r>
              <a:rPr lang="en-US" b="1" dirty="0"/>
              <a:t>Leadership Skills</a:t>
            </a:r>
          </a:p>
          <a:p>
            <a:pPr marL="1031875" indent="-1031875"/>
            <a:r>
              <a:rPr lang="en-US" b="1" dirty="0">
                <a:solidFill>
                  <a:srgbClr val="B6431F"/>
                </a:solidFill>
              </a:rPr>
              <a:t>14-2 </a:t>
            </a:r>
            <a:r>
              <a:rPr lang="en-US" b="1" dirty="0"/>
              <a:t>Lifelong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3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685E-D456-450A-AC77-E08804DE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14-1 Leadership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96AC9-91CA-4D84-88D9-E0303E0D8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1413" indent="-1141413"/>
            <a:r>
              <a:rPr lang="en-US" dirty="0"/>
              <a:t>Objectives</a:t>
            </a:r>
          </a:p>
          <a:p>
            <a:pPr marL="1657350" lvl="1" indent="-1141413"/>
            <a:r>
              <a:rPr lang="en-US" dirty="0">
                <a:solidFill>
                  <a:srgbClr val="B6431F"/>
                </a:solidFill>
              </a:rPr>
              <a:t>14-1a </a:t>
            </a:r>
            <a:r>
              <a:rPr lang="en-US" dirty="0"/>
              <a:t>Describe leadership roles and traits.</a:t>
            </a:r>
          </a:p>
          <a:p>
            <a:pPr marL="1657350" lvl="1" indent="-1141413"/>
            <a:r>
              <a:rPr lang="en-US" dirty="0">
                <a:solidFill>
                  <a:srgbClr val="B6431F"/>
                </a:solidFill>
              </a:rPr>
              <a:t>14-1b </a:t>
            </a:r>
            <a:r>
              <a:rPr lang="en-US" dirty="0"/>
              <a:t>Describe strategies and techniques for being an effective leader.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53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E0DE-25B4-4A2C-9267-FC78148D6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8044B-DC46-41C8-9583-B00654178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leadership</a:t>
            </a:r>
          </a:p>
          <a:p>
            <a:r>
              <a:rPr lang="en-US" dirty="0"/>
              <a:t>management</a:t>
            </a:r>
          </a:p>
          <a:p>
            <a:r>
              <a:rPr lang="en-US" dirty="0"/>
              <a:t>trait</a:t>
            </a:r>
          </a:p>
          <a:p>
            <a:r>
              <a:rPr lang="en-US" dirty="0"/>
              <a:t>humility</a:t>
            </a:r>
          </a:p>
          <a:p>
            <a:r>
              <a:rPr lang="en-US" dirty="0"/>
              <a:t>vision</a:t>
            </a:r>
          </a:p>
          <a:p>
            <a:r>
              <a:rPr lang="en-US" dirty="0"/>
              <a:t>autocrat</a:t>
            </a:r>
          </a:p>
          <a:p>
            <a:r>
              <a:rPr lang="en-US" dirty="0"/>
              <a:t>democratic</a:t>
            </a:r>
          </a:p>
          <a:p>
            <a:r>
              <a:rPr lang="en-US" dirty="0"/>
              <a:t>delegate</a:t>
            </a:r>
          </a:p>
          <a:p>
            <a:r>
              <a:rPr lang="en-US" dirty="0"/>
              <a:t>motivate</a:t>
            </a:r>
          </a:p>
          <a:p>
            <a:r>
              <a:rPr lang="en-US" dirty="0"/>
              <a:t>altruism</a:t>
            </a:r>
          </a:p>
        </p:txBody>
      </p:sp>
    </p:spTree>
    <p:extLst>
      <p:ext uri="{BB962C8B-B14F-4D97-AF65-F5344CB8AC3E}">
        <p14:creationId xmlns:p14="http://schemas.microsoft.com/office/powerpoint/2010/main" val="198807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B1A1-004A-4B90-8165-946D128C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Roles and Traits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26711-51C8-44E6-A69D-880BE395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Leadership</a:t>
            </a:r>
            <a:r>
              <a:rPr lang="en-US" dirty="0"/>
              <a:t> is the act of guiding or directing others.</a:t>
            </a:r>
          </a:p>
          <a:p>
            <a:r>
              <a:rPr lang="en-US" dirty="0"/>
              <a:t>Leadership Roles</a:t>
            </a:r>
          </a:p>
          <a:p>
            <a:pPr lvl="1"/>
            <a:r>
              <a:rPr lang="en-US" dirty="0"/>
              <a:t>Company Managers</a:t>
            </a:r>
          </a:p>
          <a:p>
            <a:pPr lvl="1"/>
            <a:r>
              <a:rPr lang="en-US" dirty="0"/>
              <a:t>Department Managers and Team Leaders</a:t>
            </a:r>
          </a:p>
          <a:p>
            <a:pPr lvl="1"/>
            <a:r>
              <a:rPr lang="en-US" dirty="0"/>
              <a:t>Other Employees</a:t>
            </a:r>
          </a:p>
          <a:p>
            <a:pPr lvl="2"/>
            <a:r>
              <a:rPr lang="en-US" b="1" dirty="0"/>
              <a:t>Management </a:t>
            </a:r>
            <a:r>
              <a:rPr lang="en-US" dirty="0"/>
              <a:t>is the act of directing people and using resources to accomplish goals.</a:t>
            </a:r>
          </a:p>
          <a:p>
            <a:pPr lvl="1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6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B1A1-004A-4B90-8165-946D128C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Roles and Traits</a:t>
            </a:r>
            <a:r>
              <a:rPr lang="en-US" sz="1800" i="1" dirty="0"/>
              <a:t> (continued)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26711-51C8-44E6-A69D-880BE395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Leadership Traits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trait</a:t>
            </a:r>
            <a:r>
              <a:rPr lang="en-US" dirty="0"/>
              <a:t> is a distinguishing characteristic or quality.</a:t>
            </a:r>
          </a:p>
          <a:p>
            <a:pPr lvl="1"/>
            <a:r>
              <a:rPr lang="en-US" dirty="0"/>
              <a:t>Character</a:t>
            </a:r>
          </a:p>
          <a:p>
            <a:pPr lvl="2"/>
            <a:r>
              <a:rPr lang="en-US" b="1" dirty="0"/>
              <a:t>Humility</a:t>
            </a:r>
            <a:r>
              <a:rPr lang="en-US" dirty="0"/>
              <a:t> is the state of being modest and respectful of others.</a:t>
            </a:r>
          </a:p>
          <a:p>
            <a:pPr lvl="1"/>
            <a:r>
              <a:rPr lang="en-US" dirty="0"/>
              <a:t>Vision</a:t>
            </a:r>
          </a:p>
          <a:p>
            <a:pPr lvl="2"/>
            <a:r>
              <a:rPr lang="en-US" b="1" dirty="0"/>
              <a:t>Vision </a:t>
            </a:r>
            <a:r>
              <a:rPr lang="en-US" dirty="0"/>
              <a:t>is a mental image of what something will or could be in the future.</a:t>
            </a:r>
          </a:p>
          <a:p>
            <a:pPr lvl="1"/>
            <a:r>
              <a:rPr lang="en-US" dirty="0"/>
              <a:t>Organization</a:t>
            </a:r>
          </a:p>
          <a:p>
            <a:pPr lvl="1"/>
            <a:r>
              <a:rPr lang="en-US" dirty="0"/>
              <a:t>Maturity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3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9C52-E1FC-4993-8C91-03341B7F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Styles and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C5E8E-FC86-451F-8ECE-7BAEA7DD6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Leadership Styles</a:t>
            </a:r>
          </a:p>
          <a:p>
            <a:pPr lvl="1"/>
            <a:r>
              <a:rPr lang="en-US" dirty="0"/>
              <a:t>Autocratic Leadership</a:t>
            </a:r>
          </a:p>
          <a:p>
            <a:pPr lvl="2"/>
            <a:r>
              <a:rPr lang="en-US" dirty="0"/>
              <a:t>An </a:t>
            </a:r>
            <a:r>
              <a:rPr lang="en-US" b="1" dirty="0"/>
              <a:t>autocrat</a:t>
            </a:r>
            <a:r>
              <a:rPr lang="en-US" dirty="0"/>
              <a:t> is someone who holds complete authority in a situation.</a:t>
            </a:r>
          </a:p>
          <a:p>
            <a:pPr lvl="1"/>
            <a:r>
              <a:rPr lang="en-US" dirty="0"/>
              <a:t>Democratic Leadership</a:t>
            </a:r>
          </a:p>
          <a:p>
            <a:pPr lvl="2"/>
            <a:r>
              <a:rPr lang="en-US" b="1" dirty="0"/>
              <a:t>Democratic </a:t>
            </a:r>
            <a:r>
              <a:rPr lang="en-US" dirty="0"/>
              <a:t>is affording equal rights to all.</a:t>
            </a:r>
          </a:p>
          <a:p>
            <a:pPr lvl="1"/>
            <a:r>
              <a:rPr lang="en-US" dirty="0"/>
              <a:t>Delegative Leadership</a:t>
            </a:r>
          </a:p>
          <a:p>
            <a:pPr lvl="2"/>
            <a:r>
              <a:rPr lang="en-US" dirty="0"/>
              <a:t>To </a:t>
            </a:r>
            <a:r>
              <a:rPr lang="en-US" b="1" dirty="0"/>
              <a:t>delegate</a:t>
            </a:r>
            <a:r>
              <a:rPr lang="en-US" dirty="0"/>
              <a:t> means to authorize another person to speak or act for you.</a:t>
            </a:r>
          </a:p>
        </p:txBody>
      </p:sp>
    </p:spTree>
    <p:extLst>
      <p:ext uri="{BB962C8B-B14F-4D97-AF65-F5344CB8AC3E}">
        <p14:creationId xmlns:p14="http://schemas.microsoft.com/office/powerpoint/2010/main" val="390482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9C52-E1FC-4993-8C91-03341B7F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Styles and Strategies</a:t>
            </a:r>
            <a:r>
              <a:rPr lang="en-US" sz="1800" i="1" dirty="0"/>
              <a:t> (continued)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C5E8E-FC86-451F-8ECE-7BAEA7DD6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Leadership Strategies</a:t>
            </a:r>
          </a:p>
          <a:p>
            <a:pPr lvl="1"/>
            <a:r>
              <a:rPr lang="en-US" dirty="0"/>
              <a:t>Leading by Example</a:t>
            </a:r>
          </a:p>
          <a:p>
            <a:pPr lvl="1"/>
            <a:r>
              <a:rPr lang="en-US" dirty="0"/>
              <a:t>Communicating Effectively</a:t>
            </a:r>
          </a:p>
          <a:p>
            <a:pPr lvl="1"/>
            <a:r>
              <a:rPr lang="en-US" dirty="0"/>
              <a:t>Motivating Others</a:t>
            </a:r>
          </a:p>
          <a:p>
            <a:pPr lvl="2"/>
            <a:r>
              <a:rPr lang="en-US" dirty="0"/>
              <a:t>To </a:t>
            </a:r>
            <a:r>
              <a:rPr lang="en-US" b="1" dirty="0"/>
              <a:t>motivate</a:t>
            </a:r>
            <a:r>
              <a:rPr lang="en-US" dirty="0"/>
              <a:t> is to provide an incentive or inspire others to take action.</a:t>
            </a:r>
          </a:p>
          <a:p>
            <a:pPr lvl="2"/>
            <a:r>
              <a:rPr lang="en-US" b="1" dirty="0"/>
              <a:t>Altruism </a:t>
            </a:r>
            <a:r>
              <a:rPr lang="en-US" dirty="0"/>
              <a:t>means unselfish concern or work for the benefit of others.</a:t>
            </a:r>
          </a:p>
          <a:p>
            <a:pPr lvl="1"/>
            <a:r>
              <a:rPr lang="en-US" dirty="0"/>
              <a:t>Delegating</a:t>
            </a:r>
          </a:p>
        </p:txBody>
      </p:sp>
    </p:spTree>
    <p:extLst>
      <p:ext uri="{BB962C8B-B14F-4D97-AF65-F5344CB8AC3E}">
        <p14:creationId xmlns:p14="http://schemas.microsoft.com/office/powerpoint/2010/main" val="280474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C0E0-F979-4B79-A123-120CB107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14-2 Lifelong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DC5FF-800A-41C5-B045-9A3F6C5E8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  <a:p>
            <a:pPr marL="1657350" lvl="1" indent="-1200150"/>
            <a:r>
              <a:rPr lang="en-US" dirty="0">
                <a:solidFill>
                  <a:srgbClr val="B6431F"/>
                </a:solidFill>
              </a:rPr>
              <a:t>14-2a </a:t>
            </a:r>
            <a:r>
              <a:rPr lang="en-US" dirty="0"/>
              <a:t>Describe the need for lifelong learning.</a:t>
            </a:r>
          </a:p>
          <a:p>
            <a:pPr marL="1657350" lvl="1" indent="-1200150"/>
            <a:r>
              <a:rPr lang="en-US" dirty="0">
                <a:solidFill>
                  <a:srgbClr val="B6431F"/>
                </a:solidFill>
              </a:rPr>
              <a:t>14-2b </a:t>
            </a:r>
            <a:r>
              <a:rPr lang="en-US" dirty="0"/>
              <a:t>Explore formal and informal learning as they relate to professional development.</a:t>
            </a:r>
          </a:p>
        </p:txBody>
      </p:sp>
    </p:spTree>
    <p:extLst>
      <p:ext uri="{BB962C8B-B14F-4D97-AF65-F5344CB8AC3E}">
        <p14:creationId xmlns:p14="http://schemas.microsoft.com/office/powerpoint/2010/main" val="367748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422</Words>
  <Application>Microsoft Office PowerPoint</Application>
  <PresentationFormat>On-screen Show (4:3)</PresentationFormat>
  <Paragraphs>89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Ongoing Professional Development</vt:lpstr>
      <vt:lpstr>14-1 Leadership Skills</vt:lpstr>
      <vt:lpstr>Key Terms</vt:lpstr>
      <vt:lpstr>Leadership Roles and Traits</vt:lpstr>
      <vt:lpstr>Leadership Roles and Traits (continued)</vt:lpstr>
      <vt:lpstr>Leadership Styles and Strategies</vt:lpstr>
      <vt:lpstr>Leadership Styles and Strategies (continued)</vt:lpstr>
      <vt:lpstr>14-2 Lifelong Learning</vt:lpstr>
      <vt:lpstr>Key Terms</vt:lpstr>
      <vt:lpstr>The Need for Lifelong Learning</vt:lpstr>
      <vt:lpstr>Learning Environments</vt:lpstr>
      <vt:lpstr>Learning Environments (continued)</vt:lpstr>
      <vt:lpstr>Learning Environments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G</dc:creator>
  <cp:lastModifiedBy>HPPS</cp:lastModifiedBy>
  <cp:revision>196</cp:revision>
  <dcterms:created xsi:type="dcterms:W3CDTF">2015-05-05T09:30:46Z</dcterms:created>
  <dcterms:modified xsi:type="dcterms:W3CDTF">2018-02-22T16:22:33Z</dcterms:modified>
</cp:coreProperties>
</file>