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5">
          <p15:clr>
            <a:srgbClr val="A4A3A4"/>
          </p15:clr>
        </p15:guide>
        <p15:guide id="2" pos="5612">
          <p15:clr>
            <a:srgbClr val="A4A3A4"/>
          </p15:clr>
        </p15:guide>
        <p15:guide id="3" pos="4085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431F"/>
    <a:srgbClr val="B85437"/>
    <a:srgbClr val="563D36"/>
    <a:srgbClr val="9E715F"/>
    <a:srgbClr val="B0A09C"/>
    <a:srgbClr val="E68A71"/>
    <a:srgbClr val="3D2966"/>
    <a:srgbClr val="AB84B3"/>
    <a:srgbClr val="3C4C65"/>
    <a:srgbClr val="A6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534" y="84"/>
      </p:cViewPr>
      <p:guideLst>
        <p:guide orient="horz" pos="705"/>
        <p:guide pos="5612"/>
        <p:guide pos="4085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50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5FDED-9808-2145-B21E-E47DA86996FE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C2110-F9BA-5949-A42B-CE3DC41F2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99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B3269-F868-1148-8D0F-00224D62984F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3670-0D61-9349-97AC-A9731AA75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24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3670-0D61-9349-97AC-A9731AA75D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6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7262" y="3422664"/>
            <a:ext cx="4140469" cy="1982154"/>
          </a:xfrm>
        </p:spPr>
        <p:txBody>
          <a:bodyPr>
            <a:noAutofit/>
          </a:bodyPr>
          <a:lstStyle>
            <a:lvl1pPr marL="0" indent="0" algn="ctr">
              <a:buNone/>
              <a:defRPr sz="35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5007697" y="1465263"/>
            <a:ext cx="4136303" cy="1708160"/>
          </a:xfrm>
        </p:spPr>
        <p:txBody>
          <a:bodyPr>
            <a:noAutofit/>
          </a:bodyPr>
          <a:lstStyle>
            <a:lvl1pPr marL="0" indent="0" algn="ctr">
              <a:buNone/>
              <a:defRPr sz="4000" b="1" baseline="0">
                <a:solidFill>
                  <a:srgbClr val="B6431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54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>
              <a:buClr>
                <a:srgbClr val="B6431F"/>
              </a:buClr>
              <a:defRPr sz="2600" b="0" i="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 b="0" i="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 b="0" i="0">
                <a:latin typeface="Arial"/>
                <a:cs typeface="Arial"/>
              </a:defRPr>
            </a:lvl3pPr>
            <a:lvl4pPr>
              <a:buClr>
                <a:srgbClr val="B6431F"/>
              </a:buClr>
              <a:defRPr b="0" i="0">
                <a:latin typeface="Arial"/>
                <a:cs typeface="Arial"/>
              </a:defRPr>
            </a:lvl4pPr>
            <a:lvl5pPr>
              <a:buClr>
                <a:srgbClr val="B6431F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3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>
            <a:normAutofit/>
          </a:bodyPr>
          <a:lstStyle>
            <a:lvl1pPr marL="457200" indent="-457200">
              <a:buClr>
                <a:srgbClr val="B6431F"/>
              </a:buClr>
              <a:buFont typeface="Arial" panose="020B0604020202020204" pitchFamily="34" charset="0"/>
              <a:buChar char="•"/>
              <a:defRPr sz="2600" b="0" i="0">
                <a:latin typeface="Arial"/>
                <a:cs typeface="Arial"/>
              </a:defRPr>
            </a:lvl1pPr>
            <a:lvl2pPr marL="8001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600" b="0" i="0">
                <a:latin typeface="Arial"/>
                <a:cs typeface="Arial"/>
              </a:defRPr>
            </a:lvl2pPr>
            <a:lvl3pPr marL="12573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3pPr>
            <a:lvl4pPr marL="17145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4pPr>
            <a:lvl5pPr marL="21717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9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 marL="0" indent="0">
              <a:buClr>
                <a:srgbClr val="B6431F"/>
              </a:buClr>
              <a:buNone/>
              <a:defRPr sz="3800" b="0" i="0">
                <a:latin typeface="Arial"/>
                <a:cs typeface="Arial"/>
              </a:defRPr>
            </a:lvl1pPr>
            <a:lvl2pPr marL="457200" indent="0">
              <a:buClr>
                <a:srgbClr val="B6431F"/>
              </a:buClr>
              <a:buFont typeface="+mj-lt"/>
              <a:buNone/>
              <a:defRPr sz="3200" b="0" i="0">
                <a:latin typeface="Arial"/>
                <a:cs typeface="Arial"/>
              </a:defRPr>
            </a:lvl2pPr>
            <a:lvl3pPr marL="13716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3pPr>
            <a:lvl4pPr marL="18288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4pPr>
            <a:lvl5pPr marL="22860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443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 marL="0" indent="0">
              <a:buClr>
                <a:srgbClr val="B6431F"/>
              </a:buClr>
              <a:buNone/>
              <a:defRPr sz="3600" b="0" i="0">
                <a:latin typeface="Arial"/>
                <a:cs typeface="Arial"/>
              </a:defRPr>
            </a:lvl1pPr>
            <a:lvl2pPr marL="9144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2pPr>
            <a:lvl3pPr marL="13716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3pPr>
            <a:lvl4pPr marL="18288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4pPr>
            <a:lvl5pPr marL="22860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4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4892040"/>
          </a:xfrm>
        </p:spPr>
        <p:txBody>
          <a:bodyPr/>
          <a:lstStyle>
            <a:lvl1pPr>
              <a:buClr>
                <a:srgbClr val="B6431F"/>
              </a:buClr>
              <a:defRPr sz="260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B6431F"/>
              </a:buClr>
              <a:defRPr sz="2000">
                <a:latin typeface="Arial"/>
                <a:cs typeface="Arial"/>
              </a:defRPr>
            </a:lvl4pPr>
            <a:lvl5pPr>
              <a:buClr>
                <a:srgbClr val="B6431F"/>
              </a:buCl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4892040"/>
          </a:xfrm>
        </p:spPr>
        <p:txBody>
          <a:bodyPr/>
          <a:lstStyle>
            <a:lvl1pPr>
              <a:buClr>
                <a:srgbClr val="B6431F"/>
              </a:buClr>
              <a:defRPr sz="260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B6431F"/>
              </a:buClr>
              <a:defRPr sz="2000">
                <a:latin typeface="Arial"/>
                <a:cs typeface="Arial"/>
              </a:defRPr>
            </a:lvl4pPr>
            <a:lvl5pPr>
              <a:buClr>
                <a:srgbClr val="B6431F"/>
              </a:buCl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0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F8B6-4AEF-1F4D-AC2D-D10919A1A6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1" r:id="rId4"/>
    <p:sldLayoutId id="2147483662" r:id="rId5"/>
    <p:sldLayoutId id="2147483660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Office Environment</a:t>
            </a:r>
            <a:endParaRPr lang="en-US" sz="35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4000" dirty="0"/>
              <a:t>Chapter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1428" y="65614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1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6FD2-0F50-4EA2-BB4B-17A1345CE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1-2 The Office in Relation to the Total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130EA-12E4-40B1-B28B-A4C6E35E6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pPr marL="1376363" lvl="1" indent="-919163"/>
            <a:r>
              <a:rPr lang="en-US" dirty="0">
                <a:solidFill>
                  <a:srgbClr val="B6431F"/>
                </a:solidFill>
              </a:rPr>
              <a:t>1-2a</a:t>
            </a:r>
            <a:r>
              <a:rPr lang="en-US" dirty="0"/>
              <a:t> Describe common types of businesses and other organizations.</a:t>
            </a:r>
          </a:p>
          <a:p>
            <a:pPr marL="1376363" lvl="1" indent="-919163"/>
            <a:r>
              <a:rPr lang="en-US" dirty="0">
                <a:solidFill>
                  <a:srgbClr val="B6431F"/>
                </a:solidFill>
              </a:rPr>
              <a:t>1-2b</a:t>
            </a:r>
            <a:r>
              <a:rPr lang="en-US" dirty="0"/>
              <a:t> Identify goals for different types of organizations.</a:t>
            </a:r>
          </a:p>
          <a:p>
            <a:pPr marL="1376363" lvl="1" indent="-919163"/>
            <a:r>
              <a:rPr lang="en-US" dirty="0">
                <a:solidFill>
                  <a:srgbClr val="B6431F"/>
                </a:solidFill>
              </a:rPr>
              <a:t>1-2c</a:t>
            </a:r>
            <a:r>
              <a:rPr lang="en-US" dirty="0"/>
              <a:t> Describe a common structure for personnel in an organization.</a:t>
            </a:r>
          </a:p>
        </p:txBody>
      </p:sp>
    </p:spTree>
    <p:extLst>
      <p:ext uri="{BB962C8B-B14F-4D97-AF65-F5344CB8AC3E}">
        <p14:creationId xmlns:p14="http://schemas.microsoft.com/office/powerpoint/2010/main" val="397156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C9D1-ED38-4C0B-9A61-58A60377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B03F1-6B5E-4E3C-8BC7-80A2BE00D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profit</a:t>
            </a:r>
          </a:p>
          <a:p>
            <a:r>
              <a:rPr lang="en-US" dirty="0"/>
              <a:t>sole proprietorship</a:t>
            </a:r>
          </a:p>
          <a:p>
            <a:r>
              <a:rPr lang="en-US" dirty="0"/>
              <a:t>partnership</a:t>
            </a:r>
          </a:p>
          <a:p>
            <a:r>
              <a:rPr lang="en-US" dirty="0"/>
              <a:t>corporation</a:t>
            </a:r>
          </a:p>
          <a:p>
            <a:r>
              <a:rPr lang="en-US" dirty="0"/>
              <a:t>income statement</a:t>
            </a:r>
          </a:p>
          <a:p>
            <a:r>
              <a:rPr lang="en-US" dirty="0"/>
              <a:t>empowerment</a:t>
            </a:r>
          </a:p>
        </p:txBody>
      </p:sp>
    </p:spTree>
    <p:extLst>
      <p:ext uri="{BB962C8B-B14F-4D97-AF65-F5344CB8AC3E}">
        <p14:creationId xmlns:p14="http://schemas.microsoft.com/office/powerpoint/2010/main" val="36766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51B9-3CE0-4616-8A70-9D402D18A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E09B0-1301-4042-87D1-CE701643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Businesses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profit</a:t>
            </a:r>
            <a:r>
              <a:rPr lang="en-US" dirty="0"/>
              <a:t> is monetary gain, advantage.</a:t>
            </a:r>
          </a:p>
          <a:p>
            <a:pPr lvl="1"/>
            <a:r>
              <a:rPr lang="en-US" dirty="0"/>
              <a:t>Sole Proprietorship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sole proprietorship</a:t>
            </a:r>
            <a:r>
              <a:rPr lang="en-US" dirty="0"/>
              <a:t> is a business owned by one individual.</a:t>
            </a:r>
          </a:p>
          <a:p>
            <a:pPr lvl="1"/>
            <a:r>
              <a:rPr lang="en-US" dirty="0"/>
              <a:t>Partnership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partnership</a:t>
            </a:r>
            <a:r>
              <a:rPr lang="en-US" dirty="0"/>
              <a:t> is a business that is not incorporated and has two or more owners. </a:t>
            </a:r>
          </a:p>
          <a:p>
            <a:pPr lvl="1"/>
            <a:r>
              <a:rPr lang="en-US" dirty="0"/>
              <a:t>Corporation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corporation</a:t>
            </a:r>
            <a:r>
              <a:rPr lang="en-US" dirty="0"/>
              <a:t> is a business set up under the laws of a particular state.</a:t>
            </a:r>
          </a:p>
          <a:p>
            <a:pPr lvl="1"/>
            <a:r>
              <a:rPr lang="en-US" dirty="0"/>
              <a:t>Limited Liability Company</a:t>
            </a:r>
          </a:p>
        </p:txBody>
      </p:sp>
    </p:spTree>
    <p:extLst>
      <p:ext uri="{BB962C8B-B14F-4D97-AF65-F5344CB8AC3E}">
        <p14:creationId xmlns:p14="http://schemas.microsoft.com/office/powerpoint/2010/main" val="256553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51B9-3CE0-4616-8A70-9D402D18A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Organizations</a:t>
            </a:r>
            <a:r>
              <a:rPr lang="en-US" sz="1800" i="1" dirty="0"/>
              <a:t> 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E09B0-1301-4042-87D1-CE701643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Not-for-Profit Entities</a:t>
            </a:r>
          </a:p>
          <a:p>
            <a:r>
              <a:rPr lang="en-US" dirty="0"/>
              <a:t>Government Units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3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6268C-5DEA-4A5E-B90B-9905F0CF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F89D5-66B1-4779-A9BC-E4BAC700D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Businesses</a:t>
            </a:r>
          </a:p>
          <a:p>
            <a:pPr lvl="1"/>
            <a:r>
              <a:rPr lang="en-US" dirty="0"/>
              <a:t>An </a:t>
            </a:r>
            <a:r>
              <a:rPr lang="en-US" b="1" dirty="0"/>
              <a:t>income statement</a:t>
            </a:r>
            <a:r>
              <a:rPr lang="en-US" dirty="0"/>
              <a:t> is a document that shows profit or loss for a business for a certain period of time.</a:t>
            </a:r>
          </a:p>
          <a:p>
            <a:r>
              <a:rPr lang="en-US" dirty="0"/>
              <a:t>Not-for-Profit and Governments</a:t>
            </a:r>
          </a:p>
        </p:txBody>
      </p:sp>
    </p:spTree>
    <p:extLst>
      <p:ext uri="{BB962C8B-B14F-4D97-AF65-F5344CB8AC3E}">
        <p14:creationId xmlns:p14="http://schemas.microsoft.com/office/powerpoint/2010/main" val="3860094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6400-13BC-4BEB-B6F0-B72FEBC0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B556B-C57A-4014-9ABA-BD88E6D6B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Board of Directors</a:t>
            </a:r>
          </a:p>
          <a:p>
            <a:r>
              <a:rPr lang="en-US" dirty="0"/>
              <a:t>Management Employees</a:t>
            </a:r>
          </a:p>
          <a:p>
            <a:r>
              <a:rPr lang="en-US" dirty="0"/>
              <a:t>Department Employees</a:t>
            </a:r>
          </a:p>
          <a:p>
            <a:endParaRPr lang="en-US" dirty="0"/>
          </a:p>
          <a:p>
            <a:r>
              <a:rPr lang="en-US" b="1" dirty="0"/>
              <a:t>Empowerment </a:t>
            </a:r>
            <a:r>
              <a:rPr lang="en-US" dirty="0"/>
              <a:t>is being able to make decisions or changes without seeking approval.</a:t>
            </a:r>
          </a:p>
        </p:txBody>
      </p:sp>
    </p:spTree>
    <p:extLst>
      <p:ext uri="{BB962C8B-B14F-4D97-AF65-F5344CB8AC3E}">
        <p14:creationId xmlns:p14="http://schemas.microsoft.com/office/powerpoint/2010/main" val="1263081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F7C0-DFAB-4011-A474-1C37829CC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1-3 Your Role in an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43BEC-2A36-48EE-A586-EE2FA4EA3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pPr marL="1430338" lvl="1" indent="-973138"/>
            <a:r>
              <a:rPr lang="en-US" dirty="0">
                <a:solidFill>
                  <a:srgbClr val="B6431F"/>
                </a:solidFill>
              </a:rPr>
              <a:t>1-3a</a:t>
            </a:r>
            <a:r>
              <a:rPr lang="en-US" dirty="0"/>
              <a:t> Discuss the behaviors and attitudes of an office professional.</a:t>
            </a:r>
          </a:p>
          <a:p>
            <a:pPr marL="1430338" lvl="1" indent="-973138"/>
            <a:r>
              <a:rPr lang="en-US" dirty="0">
                <a:solidFill>
                  <a:srgbClr val="B6431F"/>
                </a:solidFill>
              </a:rPr>
              <a:t>1-3b</a:t>
            </a:r>
            <a:r>
              <a:rPr lang="en-US" dirty="0"/>
              <a:t> Recognize the importance of having a customer focus.</a:t>
            </a:r>
          </a:p>
          <a:p>
            <a:pPr marL="1430338" lvl="1" indent="-973138"/>
            <a:r>
              <a:rPr lang="en-US" dirty="0">
                <a:solidFill>
                  <a:srgbClr val="B6431F"/>
                </a:solidFill>
              </a:rPr>
              <a:t>1-3c</a:t>
            </a:r>
            <a:r>
              <a:rPr lang="en-US" dirty="0"/>
              <a:t> Describe strategies for working effectively in teams.</a:t>
            </a:r>
          </a:p>
        </p:txBody>
      </p:sp>
    </p:spTree>
    <p:extLst>
      <p:ext uri="{BB962C8B-B14F-4D97-AF65-F5344CB8AC3E}">
        <p14:creationId xmlns:p14="http://schemas.microsoft.com/office/powerpoint/2010/main" val="73333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2C40-B42A-440A-B88A-0F2BEEBD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67965-FF37-4075-A706-E6B371060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professional</a:t>
            </a:r>
          </a:p>
          <a:p>
            <a:r>
              <a:rPr lang="en-US" dirty="0"/>
              <a:t>work ethic</a:t>
            </a:r>
          </a:p>
          <a:p>
            <a:r>
              <a:rPr lang="en-US" dirty="0"/>
              <a:t>cooperative</a:t>
            </a:r>
          </a:p>
          <a:p>
            <a:r>
              <a:rPr lang="en-US" dirty="0"/>
              <a:t>confidential</a:t>
            </a:r>
          </a:p>
          <a:p>
            <a:r>
              <a:rPr lang="en-US" dirty="0"/>
              <a:t>customer</a:t>
            </a:r>
          </a:p>
          <a:p>
            <a:r>
              <a:rPr lang="en-US" dirty="0"/>
              <a:t>customer focus</a:t>
            </a:r>
          </a:p>
          <a:p>
            <a:r>
              <a:rPr lang="en-US" dirty="0"/>
              <a:t>empathy</a:t>
            </a:r>
          </a:p>
          <a:p>
            <a:r>
              <a:rPr lang="en-US" dirty="0"/>
              <a:t>goodwill</a:t>
            </a:r>
          </a:p>
        </p:txBody>
      </p:sp>
    </p:spTree>
    <p:extLst>
      <p:ext uri="{BB962C8B-B14F-4D97-AF65-F5344CB8AC3E}">
        <p14:creationId xmlns:p14="http://schemas.microsoft.com/office/powerpoint/2010/main" val="2371249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543C-692E-4627-ABAA-47517BFE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Professionals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360B-ECE2-4E52-A8EB-06F58B96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professional</a:t>
            </a:r>
            <a:r>
              <a:rPr lang="en-US" dirty="0"/>
              <a:t> is someone who conforms to expected ethical and quality standards and behaviors.</a:t>
            </a:r>
          </a:p>
          <a:p>
            <a:r>
              <a:rPr lang="en-US" dirty="0"/>
              <a:t>Work Ethic</a:t>
            </a:r>
          </a:p>
          <a:p>
            <a:pPr lvl="1"/>
            <a:r>
              <a:rPr lang="en-US" b="1" dirty="0"/>
              <a:t>Work ethic</a:t>
            </a:r>
            <a:r>
              <a:rPr lang="en-US" dirty="0"/>
              <a:t> is a value system that places importance on work or other purposeful activity.</a:t>
            </a:r>
          </a:p>
          <a:p>
            <a:r>
              <a:rPr lang="en-US" dirty="0"/>
              <a:t>Cooperation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cooperative</a:t>
            </a:r>
            <a:r>
              <a:rPr lang="en-US" dirty="0"/>
              <a:t> worker is willing to participate in what needs to be done to achieve a goal.</a:t>
            </a:r>
          </a:p>
          <a:p>
            <a:pPr lvl="1"/>
            <a:r>
              <a:rPr lang="en-US" dirty="0"/>
              <a:t>Loyalty</a:t>
            </a:r>
          </a:p>
          <a:p>
            <a:pPr lvl="1"/>
            <a:r>
              <a:rPr lang="en-US" dirty="0"/>
              <a:t>Continued Learning</a:t>
            </a:r>
          </a:p>
        </p:txBody>
      </p:sp>
    </p:spTree>
    <p:extLst>
      <p:ext uri="{BB962C8B-B14F-4D97-AF65-F5344CB8AC3E}">
        <p14:creationId xmlns:p14="http://schemas.microsoft.com/office/powerpoint/2010/main" val="2354318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543C-692E-4627-ABAA-47517BFE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Professionals</a:t>
            </a:r>
            <a:r>
              <a:rPr lang="en-US" sz="1800" i="1" dirty="0"/>
              <a:t> 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360B-ECE2-4E52-A8EB-06F58B96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Interacting with Coworkers</a:t>
            </a:r>
          </a:p>
          <a:p>
            <a:pPr lvl="1"/>
            <a:r>
              <a:rPr lang="en-US" dirty="0"/>
              <a:t>Confidentiality</a:t>
            </a:r>
          </a:p>
          <a:p>
            <a:pPr lvl="2"/>
            <a:r>
              <a:rPr lang="en-US" b="1" dirty="0"/>
              <a:t>Confidential</a:t>
            </a:r>
            <a:r>
              <a:rPr lang="en-US" dirty="0"/>
              <a:t> is something private or secret.</a:t>
            </a:r>
          </a:p>
          <a:p>
            <a:pPr lvl="1"/>
            <a:r>
              <a:rPr lang="en-US" dirty="0"/>
              <a:t>Sharing Information</a:t>
            </a:r>
          </a:p>
          <a:p>
            <a:pPr lvl="1"/>
            <a:r>
              <a:rPr lang="en-US" dirty="0"/>
              <a:t>Accepting Responsibility for Mistakes</a:t>
            </a:r>
          </a:p>
        </p:txBody>
      </p:sp>
    </p:spTree>
    <p:extLst>
      <p:ext uri="{BB962C8B-B14F-4D97-AF65-F5344CB8AC3E}">
        <p14:creationId xmlns:p14="http://schemas.microsoft.com/office/powerpoint/2010/main" val="306372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FCD7-E8CF-4D36-86E4-94C3C68D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Office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B421-C2B6-40BB-AE4E-310F802F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0425" indent="-860425"/>
            <a:r>
              <a:rPr lang="en-US" b="1" dirty="0">
                <a:solidFill>
                  <a:srgbClr val="B6431F"/>
                </a:solidFill>
              </a:rPr>
              <a:t>1-1</a:t>
            </a:r>
            <a:r>
              <a:rPr lang="en-US" dirty="0"/>
              <a:t> The Office Today</a:t>
            </a:r>
          </a:p>
          <a:p>
            <a:pPr marL="860425" indent="-860425"/>
            <a:r>
              <a:rPr lang="en-US" b="1" dirty="0">
                <a:solidFill>
                  <a:srgbClr val="B6431F"/>
                </a:solidFill>
              </a:rPr>
              <a:t>1-2</a:t>
            </a:r>
            <a:r>
              <a:rPr lang="en-US" dirty="0"/>
              <a:t> The Office in Relation to the Total Organization</a:t>
            </a:r>
          </a:p>
          <a:p>
            <a:pPr marL="860425" indent="-860425"/>
            <a:r>
              <a:rPr lang="en-US" b="1" dirty="0">
                <a:solidFill>
                  <a:srgbClr val="B6431F"/>
                </a:solidFill>
              </a:rPr>
              <a:t>1-3</a:t>
            </a:r>
            <a:r>
              <a:rPr lang="en-US" dirty="0"/>
              <a:t> Your Role in an Office</a:t>
            </a:r>
          </a:p>
        </p:txBody>
      </p:sp>
    </p:spTree>
    <p:extLst>
      <p:ext uri="{BB962C8B-B14F-4D97-AF65-F5344CB8AC3E}">
        <p14:creationId xmlns:p14="http://schemas.microsoft.com/office/powerpoint/2010/main" val="2724437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F8CE8-6799-40E9-8C2D-61B8840C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99AE8-4F86-42C0-8DAE-D32CD1C3A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customer </a:t>
            </a:r>
            <a:r>
              <a:rPr lang="en-US" dirty="0"/>
              <a:t>is someone who buys or uses an organization’s products or services. </a:t>
            </a:r>
          </a:p>
          <a:p>
            <a:r>
              <a:rPr lang="en-US" b="1" dirty="0"/>
              <a:t>Customer focus</a:t>
            </a:r>
            <a:r>
              <a:rPr lang="en-US" dirty="0"/>
              <a:t> is paying attention to fulfilling the needs and wants of customers.</a:t>
            </a:r>
          </a:p>
          <a:p>
            <a:r>
              <a:rPr lang="en-US" dirty="0"/>
              <a:t>External and Internal Customers</a:t>
            </a:r>
          </a:p>
          <a:p>
            <a:r>
              <a:rPr lang="en-US" dirty="0"/>
              <a:t>Customer Service Strategies</a:t>
            </a:r>
          </a:p>
          <a:p>
            <a:pPr lvl="1"/>
            <a:r>
              <a:rPr lang="en-US" b="1" dirty="0"/>
              <a:t>Empathy </a:t>
            </a:r>
            <a:r>
              <a:rPr lang="en-US" dirty="0"/>
              <a:t>is understanding or concern for someone’s feelings or position.</a:t>
            </a:r>
          </a:p>
          <a:p>
            <a:pPr lvl="1"/>
            <a:r>
              <a:rPr lang="en-US" b="1" dirty="0"/>
              <a:t>Goodwill </a:t>
            </a:r>
            <a:r>
              <a:rPr lang="en-US" dirty="0"/>
              <a:t>is a friendly or kindly attitude.</a:t>
            </a:r>
          </a:p>
        </p:txBody>
      </p:sp>
    </p:spTree>
    <p:extLst>
      <p:ext uri="{BB962C8B-B14F-4D97-AF65-F5344CB8AC3E}">
        <p14:creationId xmlns:p14="http://schemas.microsoft.com/office/powerpoint/2010/main" val="46985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6C73-B8C8-45A4-96A4-A0755DBF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Effectively in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BD0A-44FE-4D97-9FFF-D240FF087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as a team, employees bring varying experiences, observations, insights, and knowledge to tasks.</a:t>
            </a:r>
          </a:p>
          <a:p>
            <a:r>
              <a:rPr lang="en-US" dirty="0"/>
              <a:t>A team, thinking critically, can be far more successful than an individual working alone.</a:t>
            </a:r>
          </a:p>
          <a:p>
            <a:r>
              <a:rPr lang="en-US" dirty="0"/>
              <a:t>For a team to be successful, its members must be reliable in carrying out their responsibilities, and they must be committed to the team and its goals.</a:t>
            </a:r>
          </a:p>
        </p:txBody>
      </p:sp>
    </p:spTree>
    <p:extLst>
      <p:ext uri="{BB962C8B-B14F-4D97-AF65-F5344CB8AC3E}">
        <p14:creationId xmlns:p14="http://schemas.microsoft.com/office/powerpoint/2010/main" val="167245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85E-D456-450A-AC77-E08804DE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1-1 The Office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96AC9-91CA-4D84-88D9-E0303E0D8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1413" indent="-1141413"/>
            <a:r>
              <a:rPr lang="en-US" dirty="0"/>
              <a:t>Objectives</a:t>
            </a:r>
          </a:p>
          <a:p>
            <a:pPr marL="1430338" lvl="1" indent="-914400">
              <a:buNone/>
            </a:pPr>
            <a:r>
              <a:rPr lang="en-US" sz="3200" dirty="0">
                <a:solidFill>
                  <a:srgbClr val="B6431F"/>
                </a:solidFill>
              </a:rPr>
              <a:t>1-1a </a:t>
            </a:r>
            <a:r>
              <a:rPr lang="en-US" sz="3200" dirty="0"/>
              <a:t>Describe the purpose of an office and office activities.</a:t>
            </a:r>
          </a:p>
          <a:p>
            <a:pPr marL="1430338" lvl="1" indent="-914400">
              <a:buNone/>
            </a:pPr>
            <a:r>
              <a:rPr lang="en-US" sz="3200" dirty="0">
                <a:solidFill>
                  <a:srgbClr val="B6431F"/>
                </a:solidFill>
              </a:rPr>
              <a:t>1-1b</a:t>
            </a:r>
            <a:r>
              <a:rPr lang="en-US" sz="3200" dirty="0"/>
              <a:t> Explain how technology influences office practices.</a:t>
            </a:r>
          </a:p>
          <a:p>
            <a:pPr marL="1430338" lvl="1" indent="-914400">
              <a:buNone/>
            </a:pPr>
            <a:r>
              <a:rPr lang="en-US" sz="3200" dirty="0">
                <a:solidFill>
                  <a:srgbClr val="B6431F"/>
                </a:solidFill>
              </a:rPr>
              <a:t>1-1c </a:t>
            </a:r>
            <a:r>
              <a:rPr lang="en-US" sz="3200" dirty="0"/>
              <a:t>Describe alternative offices.</a:t>
            </a:r>
          </a:p>
        </p:txBody>
      </p:sp>
    </p:spTree>
    <p:extLst>
      <p:ext uri="{BB962C8B-B14F-4D97-AF65-F5344CB8AC3E}">
        <p14:creationId xmlns:p14="http://schemas.microsoft.com/office/powerpoint/2010/main" val="32653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2DBC-4EC1-404F-9702-47094C4C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C4E0-404D-48EF-9085-94A85FC4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</a:t>
            </a:r>
          </a:p>
          <a:p>
            <a:r>
              <a:rPr lang="en-US" dirty="0"/>
              <a:t>information</a:t>
            </a:r>
          </a:p>
          <a:p>
            <a:r>
              <a:rPr lang="en-US" dirty="0"/>
              <a:t>vendor</a:t>
            </a:r>
          </a:p>
          <a:p>
            <a:r>
              <a:rPr lang="en-US" dirty="0"/>
              <a:t>World Wide Web</a:t>
            </a:r>
          </a:p>
          <a:p>
            <a:r>
              <a:rPr lang="en-US" dirty="0"/>
              <a:t>intranet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Internet</a:t>
            </a:r>
          </a:p>
          <a:p>
            <a:r>
              <a:rPr lang="en-US" dirty="0"/>
              <a:t>virtual office</a:t>
            </a:r>
          </a:p>
          <a:p>
            <a:r>
              <a:rPr lang="en-US" dirty="0"/>
              <a:t>hoteling</a:t>
            </a:r>
          </a:p>
          <a:p>
            <a:r>
              <a:rPr lang="en-US" dirty="0"/>
              <a:t>freelancer</a:t>
            </a:r>
          </a:p>
        </p:txBody>
      </p:sp>
    </p:spTree>
    <p:extLst>
      <p:ext uri="{BB962C8B-B14F-4D97-AF65-F5344CB8AC3E}">
        <p14:creationId xmlns:p14="http://schemas.microsoft.com/office/powerpoint/2010/main" val="128086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 of an Office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office</a:t>
            </a:r>
            <a:r>
              <a:rPr lang="en-US" dirty="0"/>
              <a:t> is a place in which the affairs of an individual, a business, or an organization are carried out.</a:t>
            </a:r>
          </a:p>
          <a:p>
            <a:r>
              <a:rPr lang="en-US" dirty="0"/>
              <a:t>Offices Are Information Driven</a:t>
            </a:r>
          </a:p>
          <a:p>
            <a:pPr lvl="1"/>
            <a:r>
              <a:rPr lang="en-US" b="1" dirty="0"/>
              <a:t>Information</a:t>
            </a:r>
            <a:r>
              <a:rPr lang="en-US" dirty="0"/>
              <a:t> is data or facts that have been organized in a meaningful form.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vendor </a:t>
            </a:r>
            <a:r>
              <a:rPr lang="en-US" dirty="0"/>
              <a:t> is a seller of goods or services.</a:t>
            </a:r>
          </a:p>
          <a:p>
            <a:r>
              <a:rPr lang="en-US" dirty="0"/>
              <a:t>Office Functions Are Varied</a:t>
            </a:r>
          </a:p>
        </p:txBody>
      </p:sp>
    </p:spTree>
    <p:extLst>
      <p:ext uri="{BB962C8B-B14F-4D97-AF65-F5344CB8AC3E}">
        <p14:creationId xmlns:p14="http://schemas.microsoft.com/office/powerpoint/2010/main" val="207782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7013-5A7C-4D39-AF6B-991864AE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Office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92E40-E687-454B-92B2-C08434C91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Creating/Analyzing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Searching for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Processing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Communicating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13789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62CD4-6DBF-4E31-BF15-7BE62D16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in Modern Offices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2F3AB-C4A4-4BA0-B46D-74480DB3D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World Wide Web </a:t>
            </a:r>
            <a:r>
              <a:rPr lang="en-US" dirty="0"/>
              <a:t>refers to resources on the Internet that support hyperlinks, text, graphics, and multimedia.</a:t>
            </a:r>
          </a:p>
          <a:p>
            <a:r>
              <a:rPr lang="en-US" b="1" dirty="0"/>
              <a:t>Intranet </a:t>
            </a:r>
            <a:r>
              <a:rPr lang="en-US" dirty="0"/>
              <a:t>is a private computer network that looks and operates similar to web pages.</a:t>
            </a:r>
          </a:p>
        </p:txBody>
      </p:sp>
    </p:spTree>
    <p:extLst>
      <p:ext uri="{BB962C8B-B14F-4D97-AF65-F5344CB8AC3E}">
        <p14:creationId xmlns:p14="http://schemas.microsoft.com/office/powerpoint/2010/main" val="188971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2628-6E02-42FA-808E-85D8D3E3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Offices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CCE34-9F8C-4996-88BC-73B382C64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Telecommuting</a:t>
            </a:r>
            <a:r>
              <a:rPr lang="en-US" dirty="0"/>
              <a:t> is the practice of working and communicating with others from a home office or other remote location.</a:t>
            </a:r>
          </a:p>
          <a:p>
            <a:r>
              <a:rPr lang="en-US" b="1" dirty="0"/>
              <a:t>Internet </a:t>
            </a:r>
            <a:r>
              <a:rPr lang="en-US" dirty="0"/>
              <a:t>is a public, world-wide computer network that spans the globe.</a:t>
            </a:r>
          </a:p>
          <a:p>
            <a:r>
              <a:rPr lang="en-US" dirty="0"/>
              <a:t>Virtual Office</a:t>
            </a:r>
          </a:p>
          <a:p>
            <a:pPr lvl="1"/>
            <a:r>
              <a:rPr lang="en-US" b="1" dirty="0"/>
              <a:t>Virtual office</a:t>
            </a:r>
            <a:r>
              <a:rPr lang="en-US" dirty="0"/>
              <a:t> is a setting that allows you to perform work activities as you would in a traditional office.</a:t>
            </a:r>
          </a:p>
          <a:p>
            <a:r>
              <a:rPr lang="en-US" dirty="0"/>
              <a:t>Mobile Office</a:t>
            </a:r>
          </a:p>
          <a:p>
            <a:pPr lvl="1"/>
            <a:r>
              <a:rPr lang="en-US" b="1" dirty="0"/>
              <a:t>Hoteling </a:t>
            </a:r>
            <a:r>
              <a:rPr lang="en-US" dirty="0"/>
              <a:t>is using workspace that is assigned as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5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2628-6E02-42FA-808E-85D8D3E3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Offices </a:t>
            </a:r>
            <a:r>
              <a:rPr lang="en-US" sz="1800" i="1" dirty="0"/>
              <a:t>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CCE34-9F8C-4996-88BC-73B382C64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Office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freelancer</a:t>
            </a:r>
            <a:r>
              <a:rPr lang="en-US" dirty="0"/>
              <a:t> is an independent contractor who works for others for a project fee or hourly fee.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51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705</Words>
  <Application>Microsoft Office PowerPoint</Application>
  <PresentationFormat>On-screen Show (4:3)</PresentationFormat>
  <Paragraphs>122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The Office Environment</vt:lpstr>
      <vt:lpstr>1-1 The Office Today</vt:lpstr>
      <vt:lpstr>Key Terms</vt:lpstr>
      <vt:lpstr>Purpose of an Office</vt:lpstr>
      <vt:lpstr>Key Office Activities</vt:lpstr>
      <vt:lpstr>Technology in Modern Offices</vt:lpstr>
      <vt:lpstr>Alternative Offices</vt:lpstr>
      <vt:lpstr>Alternative Offices (continued)</vt:lpstr>
      <vt:lpstr>1-2 The Office in Relation to the Total Organization</vt:lpstr>
      <vt:lpstr>Key Terms</vt:lpstr>
      <vt:lpstr>Types of Organizations</vt:lpstr>
      <vt:lpstr>Types of Organizations (continued)</vt:lpstr>
      <vt:lpstr>Goals of Organizations</vt:lpstr>
      <vt:lpstr>Structure of Organizations</vt:lpstr>
      <vt:lpstr>1-3 Your Role in an Office</vt:lpstr>
      <vt:lpstr>Key Terms</vt:lpstr>
      <vt:lpstr>Office Professionals</vt:lpstr>
      <vt:lpstr>Office Professionals (continued)</vt:lpstr>
      <vt:lpstr>Customer Focus</vt:lpstr>
      <vt:lpstr>Working Effectively in Teams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G</dc:creator>
  <cp:lastModifiedBy>HPPS</cp:lastModifiedBy>
  <cp:revision>185</cp:revision>
  <dcterms:created xsi:type="dcterms:W3CDTF">2015-05-05T09:30:46Z</dcterms:created>
  <dcterms:modified xsi:type="dcterms:W3CDTF">2018-02-22T15:16:21Z</dcterms:modified>
</cp:coreProperties>
</file>