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5">
          <p15:clr>
            <a:srgbClr val="A4A3A4"/>
          </p15:clr>
        </p15:guide>
        <p15:guide id="2" pos="5612">
          <p15:clr>
            <a:srgbClr val="A4A3A4"/>
          </p15:clr>
        </p15:guide>
        <p15:guide id="3" pos="4085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431F"/>
    <a:srgbClr val="B85437"/>
    <a:srgbClr val="563D36"/>
    <a:srgbClr val="9E715F"/>
    <a:srgbClr val="B0A09C"/>
    <a:srgbClr val="E68A71"/>
    <a:srgbClr val="3D2966"/>
    <a:srgbClr val="AB84B3"/>
    <a:srgbClr val="3C4C65"/>
    <a:srgbClr val="A6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534" y="84"/>
      </p:cViewPr>
      <p:guideLst>
        <p:guide orient="horz" pos="705"/>
        <p:guide pos="5612"/>
        <p:guide pos="408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50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5FDED-9808-2145-B21E-E47DA86996FE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C2110-F9BA-5949-A42B-CE3DC41F2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99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B3269-F868-1148-8D0F-00224D62984F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3670-0D61-9349-97AC-A9731AA75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24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3670-0D61-9349-97AC-A9731AA75D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6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7262" y="3422664"/>
            <a:ext cx="4140469" cy="1982154"/>
          </a:xfrm>
        </p:spPr>
        <p:txBody>
          <a:bodyPr>
            <a:noAutofit/>
          </a:bodyPr>
          <a:lstStyle>
            <a:lvl1pPr marL="0" indent="0" algn="ctr">
              <a:buNone/>
              <a:defRPr sz="35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5007697" y="1465263"/>
            <a:ext cx="4136303" cy="1708160"/>
          </a:xfrm>
        </p:spPr>
        <p:txBody>
          <a:bodyPr>
            <a:noAutofit/>
          </a:bodyPr>
          <a:lstStyle>
            <a:lvl1pPr marL="0" indent="0" algn="ctr">
              <a:buNone/>
              <a:defRPr sz="4000" b="1" baseline="0">
                <a:solidFill>
                  <a:srgbClr val="B6431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54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>
              <a:buClr>
                <a:srgbClr val="B6431F"/>
              </a:buClr>
              <a:defRPr sz="2600" b="0" i="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 b="0" i="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 b="0" i="0">
                <a:latin typeface="Arial"/>
                <a:cs typeface="Arial"/>
              </a:defRPr>
            </a:lvl3pPr>
            <a:lvl4pPr>
              <a:buClr>
                <a:srgbClr val="B6431F"/>
              </a:buClr>
              <a:defRPr b="0" i="0">
                <a:latin typeface="Arial"/>
                <a:cs typeface="Arial"/>
              </a:defRPr>
            </a:lvl4pPr>
            <a:lvl5pPr>
              <a:buClr>
                <a:srgbClr val="B6431F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3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>
            <a:normAutofit/>
          </a:bodyPr>
          <a:lstStyle>
            <a:lvl1pPr marL="457200" indent="-457200">
              <a:buClr>
                <a:srgbClr val="B6431F"/>
              </a:buClr>
              <a:buFont typeface="Arial" panose="020B0604020202020204" pitchFamily="34" charset="0"/>
              <a:buChar char="•"/>
              <a:defRPr sz="2600" b="0" i="0">
                <a:latin typeface="Arial"/>
                <a:cs typeface="Arial"/>
              </a:defRPr>
            </a:lvl1pPr>
            <a:lvl2pPr marL="8001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600" b="0" i="0">
                <a:latin typeface="Arial"/>
                <a:cs typeface="Arial"/>
              </a:defRPr>
            </a:lvl2pPr>
            <a:lvl3pPr marL="12573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3pPr>
            <a:lvl4pPr marL="17145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4pPr>
            <a:lvl5pPr marL="21717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 marL="0" indent="0">
              <a:buClr>
                <a:srgbClr val="B6431F"/>
              </a:buClr>
              <a:buNone/>
              <a:defRPr sz="3800" b="0" i="0">
                <a:latin typeface="Arial"/>
                <a:cs typeface="Arial"/>
              </a:defRPr>
            </a:lvl1pPr>
            <a:lvl2pPr marL="1371600" indent="-914400">
              <a:buClr>
                <a:srgbClr val="B6431F"/>
              </a:buClr>
              <a:buFont typeface="+mj-lt"/>
              <a:buNone/>
              <a:defRPr sz="3200" b="0" i="0">
                <a:latin typeface="Arial"/>
                <a:cs typeface="Arial"/>
              </a:defRPr>
            </a:lvl2pPr>
            <a:lvl3pPr marL="13716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3pPr>
            <a:lvl4pPr marL="18288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4pPr>
            <a:lvl5pPr marL="22860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443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 marL="0" indent="0">
              <a:buClr>
                <a:srgbClr val="B6431F"/>
              </a:buClr>
              <a:buNone/>
              <a:defRPr sz="3600" b="0" i="0">
                <a:latin typeface="Arial"/>
                <a:cs typeface="Arial"/>
              </a:defRPr>
            </a:lvl1pPr>
            <a:lvl2pPr marL="9144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2pPr>
            <a:lvl3pPr marL="13716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3pPr>
            <a:lvl4pPr marL="18288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4pPr>
            <a:lvl5pPr marL="22860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4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4892040"/>
          </a:xfrm>
        </p:spPr>
        <p:txBody>
          <a:bodyPr/>
          <a:lstStyle>
            <a:lvl1pPr>
              <a:buClr>
                <a:srgbClr val="B6431F"/>
              </a:buClr>
              <a:defRPr sz="260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B6431F"/>
              </a:buClr>
              <a:defRPr sz="2000">
                <a:latin typeface="Arial"/>
                <a:cs typeface="Arial"/>
              </a:defRPr>
            </a:lvl4pPr>
            <a:lvl5pPr>
              <a:buClr>
                <a:srgbClr val="B6431F"/>
              </a:buCl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4892040"/>
          </a:xfrm>
        </p:spPr>
        <p:txBody>
          <a:bodyPr/>
          <a:lstStyle>
            <a:lvl1pPr>
              <a:buClr>
                <a:srgbClr val="B6431F"/>
              </a:buClr>
              <a:defRPr sz="260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B6431F"/>
              </a:buClr>
              <a:defRPr sz="2000">
                <a:latin typeface="Arial"/>
                <a:cs typeface="Arial"/>
              </a:defRPr>
            </a:lvl4pPr>
            <a:lvl5pPr>
              <a:buClr>
                <a:srgbClr val="B6431F"/>
              </a:buCl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0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F8B6-4AEF-1F4D-AC2D-D10919A1A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62" r:id="rId5"/>
    <p:sldLayoutId id="2147483660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Banking and Payroll</a:t>
            </a:r>
            <a:endParaRPr lang="en-US" sz="35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4000" dirty="0"/>
              <a:t>Chapter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1428" y="65614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1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F289-BCF1-484F-AD6A-D5A2F947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AEBBC-A94C-458A-A067-DCE91409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gross pay</a:t>
            </a:r>
          </a:p>
          <a:p>
            <a:r>
              <a:rPr lang="en-US" dirty="0"/>
              <a:t>overtime</a:t>
            </a:r>
          </a:p>
          <a:p>
            <a:r>
              <a:rPr lang="en-US" dirty="0"/>
              <a:t>commission</a:t>
            </a:r>
          </a:p>
          <a:p>
            <a:r>
              <a:rPr lang="en-US" dirty="0"/>
              <a:t>compensation</a:t>
            </a:r>
          </a:p>
          <a:p>
            <a:r>
              <a:rPr lang="en-US" dirty="0"/>
              <a:t>insurance</a:t>
            </a:r>
          </a:p>
          <a:p>
            <a:r>
              <a:rPr lang="en-US" dirty="0"/>
              <a:t>premium</a:t>
            </a:r>
          </a:p>
          <a:p>
            <a:r>
              <a:rPr lang="en-US" dirty="0"/>
              <a:t>payroll</a:t>
            </a:r>
          </a:p>
          <a:p>
            <a:r>
              <a:rPr lang="en-US" dirty="0"/>
              <a:t>net pay</a:t>
            </a:r>
          </a:p>
        </p:txBody>
      </p:sp>
    </p:spTree>
    <p:extLst>
      <p:ext uri="{BB962C8B-B14F-4D97-AF65-F5344CB8AC3E}">
        <p14:creationId xmlns:p14="http://schemas.microsoft.com/office/powerpoint/2010/main" val="32872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F8B1-F3EB-483F-9D7E-82A73136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Payment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92B0B-1623-4729-BD15-32FDE953F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Salary and Wages</a:t>
            </a:r>
          </a:p>
          <a:p>
            <a:pPr lvl="1"/>
            <a:r>
              <a:rPr lang="en-US" b="1" dirty="0"/>
              <a:t>Gross pay</a:t>
            </a:r>
            <a:r>
              <a:rPr lang="en-US" dirty="0"/>
              <a:t> is the salary or wages earned before deductions are made.</a:t>
            </a:r>
          </a:p>
          <a:p>
            <a:pPr lvl="1"/>
            <a:r>
              <a:rPr lang="en-US" b="1" dirty="0"/>
              <a:t>Overtime</a:t>
            </a:r>
            <a:r>
              <a:rPr lang="en-US" dirty="0"/>
              <a:t> refers to the hours worked beyond the set standard hours per week.</a:t>
            </a:r>
          </a:p>
          <a:p>
            <a:pPr lvl="1"/>
            <a:r>
              <a:rPr lang="en-US" dirty="0"/>
              <a:t>Commission and Other Plans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commission</a:t>
            </a:r>
            <a:r>
              <a:rPr lang="en-US" dirty="0"/>
              <a:t> is a payment based on an amount of items sold or produced.</a:t>
            </a:r>
          </a:p>
        </p:txBody>
      </p:sp>
    </p:spTree>
    <p:extLst>
      <p:ext uri="{BB962C8B-B14F-4D97-AF65-F5344CB8AC3E}">
        <p14:creationId xmlns:p14="http://schemas.microsoft.com/office/powerpoint/2010/main" val="209410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2175-B03A-4A82-ADA0-049721AC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4A1F8-910E-47E4-A4C3-5371BCA50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Compensation </a:t>
            </a:r>
            <a:r>
              <a:rPr lang="en-US" dirty="0"/>
              <a:t>is the pay or benefits given for a service or a loss.</a:t>
            </a:r>
          </a:p>
          <a:p>
            <a:r>
              <a:rPr lang="en-US" dirty="0"/>
              <a:t>Paid Time Off</a:t>
            </a:r>
          </a:p>
          <a:p>
            <a:pPr lvl="1"/>
            <a:r>
              <a:rPr lang="en-US" dirty="0"/>
              <a:t>Holidays and Vacation Days</a:t>
            </a:r>
          </a:p>
          <a:p>
            <a:pPr lvl="1"/>
            <a:r>
              <a:rPr lang="en-US" dirty="0"/>
              <a:t>Sick Days</a:t>
            </a:r>
          </a:p>
          <a:p>
            <a:r>
              <a:rPr lang="en-US" dirty="0"/>
              <a:t>Group Insurance</a:t>
            </a:r>
          </a:p>
          <a:p>
            <a:pPr lvl="1"/>
            <a:r>
              <a:rPr lang="en-US" b="1" dirty="0"/>
              <a:t>Insurance </a:t>
            </a:r>
            <a:r>
              <a:rPr lang="en-US" dirty="0"/>
              <a:t>is a process in which a company agrees to pay compensation for loss in return for payments by the insured.</a:t>
            </a:r>
          </a:p>
          <a:p>
            <a:pPr lvl="1"/>
            <a:r>
              <a:rPr lang="en-US" dirty="0"/>
              <a:t>Health, Life, and Disability Insurance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premium</a:t>
            </a:r>
            <a:r>
              <a:rPr lang="en-US" dirty="0"/>
              <a:t> is the payment for an insurance plan.</a:t>
            </a:r>
          </a:p>
          <a:p>
            <a:pPr lvl="1"/>
            <a:r>
              <a:rPr lang="en-US" dirty="0"/>
              <a:t>COBRA</a:t>
            </a:r>
          </a:p>
        </p:txBody>
      </p:sp>
    </p:spTree>
    <p:extLst>
      <p:ext uri="{BB962C8B-B14F-4D97-AF65-F5344CB8AC3E}">
        <p14:creationId xmlns:p14="http://schemas.microsoft.com/office/powerpoint/2010/main" val="108834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2175-B03A-4A82-ADA0-049721AC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Benefits </a:t>
            </a:r>
            <a:r>
              <a:rPr lang="en-US" sz="1800" i="1" dirty="0"/>
              <a:t>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4A1F8-910E-47E4-A4C3-5371BCA50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Retirement Plans and Other Benefits</a:t>
            </a:r>
          </a:p>
          <a:p>
            <a:pPr lvl="1"/>
            <a:r>
              <a:rPr lang="en-US" dirty="0"/>
              <a:t>Defined Benefit Pension Plan</a:t>
            </a:r>
          </a:p>
          <a:p>
            <a:pPr lvl="1"/>
            <a:r>
              <a:rPr lang="en-US" dirty="0"/>
              <a:t>401(k) and 403(b) Accounts</a:t>
            </a:r>
          </a:p>
          <a:p>
            <a:pPr lvl="1"/>
            <a:r>
              <a:rPr lang="en-US" dirty="0"/>
              <a:t>Other Benefits</a:t>
            </a:r>
          </a:p>
        </p:txBody>
      </p:sp>
    </p:spTree>
    <p:extLst>
      <p:ext uri="{BB962C8B-B14F-4D97-AF65-F5344CB8AC3E}">
        <p14:creationId xmlns:p14="http://schemas.microsoft.com/office/powerpoint/2010/main" val="136340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FC58-8AEB-4CF4-8C12-0E5FE2AF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7FA6E-40CA-4A7E-932B-F7C77178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payroll</a:t>
            </a:r>
            <a:r>
              <a:rPr lang="en-US" dirty="0"/>
              <a:t> is a list of the amount of salary, wages, or other payments for work due to employees.</a:t>
            </a:r>
          </a:p>
          <a:p>
            <a:r>
              <a:rPr lang="en-US" dirty="0"/>
              <a:t>Deductions from Earnings</a:t>
            </a:r>
          </a:p>
          <a:p>
            <a:pPr lvl="1"/>
            <a:r>
              <a:rPr lang="en-US" dirty="0"/>
              <a:t>Deductions Required by Law</a:t>
            </a:r>
          </a:p>
          <a:p>
            <a:pPr lvl="1"/>
            <a:r>
              <a:rPr lang="en-US" dirty="0"/>
              <a:t>Voluntary Deductions</a:t>
            </a:r>
          </a:p>
          <a:p>
            <a:r>
              <a:rPr lang="en-US" dirty="0"/>
              <a:t>Payroll Records</a:t>
            </a:r>
          </a:p>
        </p:txBody>
      </p:sp>
    </p:spTree>
    <p:extLst>
      <p:ext uri="{BB962C8B-B14F-4D97-AF65-F5344CB8AC3E}">
        <p14:creationId xmlns:p14="http://schemas.microsoft.com/office/powerpoint/2010/main" val="95929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FCD7-E8CF-4D36-86E4-94C3C68D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 and Payroll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B421-C2B6-40BB-AE4E-310F802F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0425" indent="-860425"/>
            <a:r>
              <a:rPr lang="en-US" b="1" dirty="0">
                <a:solidFill>
                  <a:srgbClr val="B6431F"/>
                </a:solidFill>
              </a:rPr>
              <a:t>7-1 </a:t>
            </a:r>
            <a:r>
              <a:rPr lang="en-US" b="1" dirty="0"/>
              <a:t>Banking Procedures</a:t>
            </a:r>
          </a:p>
          <a:p>
            <a:pPr marL="860425" indent="-860425"/>
            <a:r>
              <a:rPr lang="en-US" b="1" dirty="0">
                <a:solidFill>
                  <a:srgbClr val="B6431F"/>
                </a:solidFill>
              </a:rPr>
              <a:t>7-2 </a:t>
            </a:r>
            <a:r>
              <a:rPr lang="en-US" b="1" dirty="0"/>
              <a:t>Payroll and Employee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3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85E-D456-450A-AC77-E08804DE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7-1 Banking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96AC9-91CA-4D84-88D9-E0303E0D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1413" indent="-1141413"/>
            <a:r>
              <a:rPr lang="en-US" dirty="0"/>
              <a:t>Objectives</a:t>
            </a:r>
          </a:p>
          <a:p>
            <a:pPr marL="1430338" lvl="1"/>
            <a:r>
              <a:rPr lang="en-US" dirty="0">
                <a:solidFill>
                  <a:srgbClr val="B6431F"/>
                </a:solidFill>
              </a:rPr>
              <a:t>7-1a </a:t>
            </a:r>
            <a:r>
              <a:rPr lang="en-US" dirty="0"/>
              <a:t>Describe procedures for safeguarding cash and handling a cash drawer.</a:t>
            </a:r>
          </a:p>
          <a:p>
            <a:pPr marL="1430338" lvl="1"/>
            <a:r>
              <a:rPr lang="en-US" dirty="0">
                <a:solidFill>
                  <a:srgbClr val="B6431F"/>
                </a:solidFill>
              </a:rPr>
              <a:t>7-1b </a:t>
            </a:r>
            <a:r>
              <a:rPr lang="en-US" dirty="0"/>
              <a:t>Describe procedures for deposits, checks, and electronic funds transfers.</a:t>
            </a:r>
          </a:p>
          <a:p>
            <a:pPr marL="1430338" lvl="1"/>
            <a:r>
              <a:rPr lang="en-US" dirty="0">
                <a:solidFill>
                  <a:srgbClr val="B6431F"/>
                </a:solidFill>
              </a:rPr>
              <a:t>7-1c </a:t>
            </a:r>
            <a:r>
              <a:rPr lang="en-US" dirty="0"/>
              <a:t>Apply procedures for completing a bank account reconciliation.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5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E0DE-25B4-4A2C-9267-FC78148D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044B-DC46-41C8-9583-B00654178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</a:t>
            </a:r>
          </a:p>
          <a:p>
            <a:r>
              <a:rPr lang="en-US" dirty="0"/>
              <a:t>debit card</a:t>
            </a:r>
          </a:p>
          <a:p>
            <a:r>
              <a:rPr lang="en-US" dirty="0"/>
              <a:t>forge</a:t>
            </a:r>
          </a:p>
          <a:p>
            <a:r>
              <a:rPr lang="en-US" dirty="0"/>
              <a:t>audit</a:t>
            </a:r>
          </a:p>
          <a:p>
            <a:r>
              <a:rPr lang="en-US" dirty="0"/>
              <a:t>bonding</a:t>
            </a:r>
          </a:p>
          <a:p>
            <a:r>
              <a:rPr lang="en-US" dirty="0"/>
              <a:t>endorsement</a:t>
            </a:r>
          </a:p>
          <a:p>
            <a:r>
              <a:rPr lang="en-US" dirty="0"/>
              <a:t>electronic funds transfer</a:t>
            </a:r>
          </a:p>
          <a:p>
            <a:r>
              <a:rPr lang="en-US" dirty="0"/>
              <a:t>bank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198807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Handling Cash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check</a:t>
            </a:r>
            <a:r>
              <a:rPr lang="en-US" dirty="0"/>
              <a:t> is a written order to a bank to make a payment using funds from the  depositor’s bank account.</a:t>
            </a:r>
          </a:p>
          <a:p>
            <a:r>
              <a:rPr lang="en-US" dirty="0"/>
              <a:t>A </a:t>
            </a:r>
            <a:r>
              <a:rPr lang="en-US" b="1" dirty="0"/>
              <a:t>debit card</a:t>
            </a:r>
            <a:r>
              <a:rPr lang="en-US" dirty="0"/>
              <a:t> is a kind of bank card used to make payments from a depositor’s bank account.</a:t>
            </a:r>
          </a:p>
          <a:p>
            <a:r>
              <a:rPr lang="en-US" dirty="0"/>
              <a:t>Safeguarding Cash</a:t>
            </a:r>
          </a:p>
          <a:p>
            <a:pPr lvl="1"/>
            <a:r>
              <a:rPr lang="en-US" dirty="0"/>
              <a:t>To </a:t>
            </a:r>
            <a:r>
              <a:rPr lang="en-US" b="1" dirty="0"/>
              <a:t>forge</a:t>
            </a:r>
            <a:r>
              <a:rPr lang="en-US" dirty="0"/>
              <a:t> is to imitate or counterfeit for illegal purposes.</a:t>
            </a:r>
          </a:p>
          <a:p>
            <a:pPr lvl="1"/>
            <a:r>
              <a:rPr lang="en-US" dirty="0"/>
              <a:t>Preventive Internal Control</a:t>
            </a:r>
          </a:p>
          <a:p>
            <a:pPr lvl="1"/>
            <a:r>
              <a:rPr lang="en-US" dirty="0"/>
              <a:t>Detective Internal Control</a:t>
            </a:r>
          </a:p>
          <a:p>
            <a:pPr lvl="2"/>
            <a:r>
              <a:rPr lang="en-US" dirty="0"/>
              <a:t>An </a:t>
            </a:r>
            <a:r>
              <a:rPr lang="en-US" b="1" dirty="0"/>
              <a:t>audit</a:t>
            </a:r>
            <a:r>
              <a:rPr lang="en-US" dirty="0"/>
              <a:t> is done to verify or check facts or procedures.</a:t>
            </a:r>
          </a:p>
          <a:p>
            <a:pPr lvl="1"/>
            <a:r>
              <a:rPr lang="en-US" dirty="0"/>
              <a:t>Corrective Internal Control</a:t>
            </a:r>
          </a:p>
          <a:p>
            <a:pPr lvl="2"/>
            <a:r>
              <a:rPr lang="en-US" b="1" dirty="0"/>
              <a:t>Bonding</a:t>
            </a:r>
            <a:r>
              <a:rPr lang="en-US" dirty="0"/>
              <a:t> refers to insurance for financial loss due to employee theft or fraud.</a:t>
            </a:r>
          </a:p>
          <a:p>
            <a:r>
              <a:rPr lang="en-US" dirty="0"/>
              <a:t>Handling a Cash Drawer</a:t>
            </a:r>
          </a:p>
        </p:txBody>
      </p:sp>
    </p:spTree>
    <p:extLst>
      <p:ext uri="{BB962C8B-B14F-4D97-AF65-F5344CB8AC3E}">
        <p14:creationId xmlns:p14="http://schemas.microsoft.com/office/powerpoint/2010/main" val="207782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B5E2-F49C-44A7-8845-EA42704A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Depositing and Transferring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C54F-2AD0-49D2-972B-7C10D382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Deposits</a:t>
            </a:r>
          </a:p>
          <a:p>
            <a:pPr lvl="1"/>
            <a:r>
              <a:rPr lang="en-US" dirty="0"/>
              <a:t>Endorsements</a:t>
            </a:r>
          </a:p>
          <a:p>
            <a:pPr lvl="2"/>
            <a:r>
              <a:rPr lang="en-US" dirty="0"/>
              <a:t>An </a:t>
            </a:r>
            <a:r>
              <a:rPr lang="en-US" b="1" dirty="0"/>
              <a:t>endorsement</a:t>
            </a:r>
            <a:r>
              <a:rPr lang="en-US" dirty="0"/>
              <a:t> is a name placed on the back of a check that authorizes a bank to cash or deposit the check.</a:t>
            </a:r>
          </a:p>
          <a:p>
            <a:pPr lvl="1"/>
            <a:r>
              <a:rPr lang="en-US" dirty="0"/>
              <a:t>Deposit Forms</a:t>
            </a:r>
          </a:p>
          <a:p>
            <a:pPr lvl="1"/>
            <a:r>
              <a:rPr lang="en-US" dirty="0"/>
              <a:t>Lockbox Deposits</a:t>
            </a:r>
          </a:p>
          <a:p>
            <a:r>
              <a:rPr lang="en-US" dirty="0"/>
              <a:t>Preparing Checks</a:t>
            </a:r>
          </a:p>
          <a:p>
            <a:pPr lvl="1"/>
            <a:r>
              <a:rPr lang="en-US" dirty="0"/>
              <a:t>Checks Prepared Individually</a:t>
            </a:r>
          </a:p>
          <a:p>
            <a:pPr lvl="1"/>
            <a:r>
              <a:rPr lang="en-US" dirty="0"/>
              <a:t>Computer-Generated Checks</a:t>
            </a:r>
          </a:p>
          <a:p>
            <a:pPr lvl="1"/>
            <a:r>
              <a:rPr lang="en-US" dirty="0"/>
              <a:t>Special Checks</a:t>
            </a:r>
          </a:p>
        </p:txBody>
      </p:sp>
    </p:spTree>
    <p:extLst>
      <p:ext uri="{BB962C8B-B14F-4D97-AF65-F5344CB8AC3E}">
        <p14:creationId xmlns:p14="http://schemas.microsoft.com/office/powerpoint/2010/main" val="399132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B5E2-F49C-44A7-8845-EA42704A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Depositing and Transferring Funds </a:t>
            </a:r>
            <a:r>
              <a:rPr lang="en-US" sz="1800" i="1" dirty="0"/>
              <a:t>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C54F-2AD0-49D2-972B-7C10D382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Transferring Funds Electronically</a:t>
            </a:r>
          </a:p>
          <a:p>
            <a:pPr lvl="1"/>
            <a:r>
              <a:rPr lang="en-US" b="1" dirty="0"/>
              <a:t>Electronic funds transfer</a:t>
            </a:r>
            <a:r>
              <a:rPr lang="en-US" dirty="0"/>
              <a:t> is using a computer network to send money from one party to another.</a:t>
            </a:r>
          </a:p>
        </p:txBody>
      </p:sp>
    </p:spTree>
    <p:extLst>
      <p:ext uri="{BB962C8B-B14F-4D97-AF65-F5344CB8AC3E}">
        <p14:creationId xmlns:p14="http://schemas.microsoft.com/office/powerpoint/2010/main" val="327984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8D79-DB03-498A-87DA-10292A3E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Reconciling a Bank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D186A-400B-4C06-8837-2AB8D37E5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bank reconciliation</a:t>
            </a:r>
            <a:r>
              <a:rPr lang="en-US" dirty="0"/>
              <a:t> is a report used to compare bank and company account records.</a:t>
            </a:r>
          </a:p>
          <a:p>
            <a:r>
              <a:rPr lang="en-US" dirty="0"/>
              <a:t>Bank Statement and Company Records</a:t>
            </a:r>
          </a:p>
          <a:p>
            <a:r>
              <a:rPr lang="en-US" dirty="0"/>
              <a:t>Steps in Preparing a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9441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A116-7C28-4DC3-B579-F017CB4D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7-2 Payroll and Employee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2E5D8-1652-46CF-9C95-370974A3A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dirty="0">
                <a:solidFill>
                  <a:srgbClr val="B6431F"/>
                </a:solidFill>
              </a:rPr>
              <a:t>7-2a</a:t>
            </a:r>
            <a:r>
              <a:rPr lang="en-US" dirty="0"/>
              <a:t> Describe common plans for paying employees.</a:t>
            </a:r>
          </a:p>
          <a:p>
            <a:pPr lvl="1"/>
            <a:r>
              <a:rPr lang="en-US" dirty="0">
                <a:solidFill>
                  <a:srgbClr val="B6431F"/>
                </a:solidFill>
              </a:rPr>
              <a:t>7-2b</a:t>
            </a:r>
            <a:r>
              <a:rPr lang="en-US" dirty="0"/>
              <a:t> Describe typical employee benefits.</a:t>
            </a:r>
          </a:p>
          <a:p>
            <a:pPr lvl="1"/>
            <a:r>
              <a:rPr lang="en-US" dirty="0">
                <a:solidFill>
                  <a:srgbClr val="B6431F"/>
                </a:solidFill>
              </a:rPr>
              <a:t>7-2c</a:t>
            </a:r>
            <a:r>
              <a:rPr lang="en-US" dirty="0"/>
              <a:t> Apply procedures for completing payroll records.</a:t>
            </a:r>
          </a:p>
        </p:txBody>
      </p:sp>
    </p:spTree>
    <p:extLst>
      <p:ext uri="{BB962C8B-B14F-4D97-AF65-F5344CB8AC3E}">
        <p14:creationId xmlns:p14="http://schemas.microsoft.com/office/powerpoint/2010/main" val="184505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483</Words>
  <Application>Microsoft Office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Banking and Payroll</vt:lpstr>
      <vt:lpstr>7-1 Banking Procedures</vt:lpstr>
      <vt:lpstr>Key Terms</vt:lpstr>
      <vt:lpstr>Handling Cash</vt:lpstr>
      <vt:lpstr>Depositing and Transferring Funds</vt:lpstr>
      <vt:lpstr>Depositing and Transferring Funds (continued)</vt:lpstr>
      <vt:lpstr>Reconciling a Bank Account</vt:lpstr>
      <vt:lpstr>7-2 Payroll and Employee Benefits</vt:lpstr>
      <vt:lpstr>Key Terms</vt:lpstr>
      <vt:lpstr>Employee Payment Plans</vt:lpstr>
      <vt:lpstr>Employee Benefits</vt:lpstr>
      <vt:lpstr>Employee Benefits (continued)</vt:lpstr>
      <vt:lpstr>Payroll Records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G</dc:creator>
  <cp:lastModifiedBy>HPPS</cp:lastModifiedBy>
  <cp:revision>191</cp:revision>
  <dcterms:created xsi:type="dcterms:W3CDTF">2015-05-05T09:30:46Z</dcterms:created>
  <dcterms:modified xsi:type="dcterms:W3CDTF">2018-02-22T15:53:33Z</dcterms:modified>
</cp:coreProperties>
</file>